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51"/>
  </p:notesMasterIdLst>
  <p:sldIdLst>
    <p:sldId id="256" r:id="rId5"/>
    <p:sldId id="297" r:id="rId6"/>
    <p:sldId id="298" r:id="rId7"/>
    <p:sldId id="371" r:id="rId8"/>
    <p:sldId id="372" r:id="rId9"/>
    <p:sldId id="373" r:id="rId10"/>
    <p:sldId id="377" r:id="rId11"/>
    <p:sldId id="374" r:id="rId12"/>
    <p:sldId id="334" r:id="rId13"/>
    <p:sldId id="335" r:id="rId14"/>
    <p:sldId id="303" r:id="rId15"/>
    <p:sldId id="304" r:id="rId16"/>
    <p:sldId id="306" r:id="rId17"/>
    <p:sldId id="308" r:id="rId18"/>
    <p:sldId id="307" r:id="rId19"/>
    <p:sldId id="309" r:id="rId20"/>
    <p:sldId id="336" r:id="rId21"/>
    <p:sldId id="337" r:id="rId22"/>
    <p:sldId id="333" r:id="rId23"/>
    <p:sldId id="317" r:id="rId24"/>
    <p:sldId id="319" r:id="rId25"/>
    <p:sldId id="323" r:id="rId26"/>
    <p:sldId id="327" r:id="rId27"/>
    <p:sldId id="313" r:id="rId28"/>
    <p:sldId id="343" r:id="rId29"/>
    <p:sldId id="344" r:id="rId30"/>
    <p:sldId id="349" r:id="rId31"/>
    <p:sldId id="350" r:id="rId32"/>
    <p:sldId id="351" r:id="rId33"/>
    <p:sldId id="352" r:id="rId34"/>
    <p:sldId id="301" r:id="rId35"/>
    <p:sldId id="378" r:id="rId36"/>
    <p:sldId id="360" r:id="rId37"/>
    <p:sldId id="379" r:id="rId38"/>
    <p:sldId id="365" r:id="rId39"/>
    <p:sldId id="376" r:id="rId40"/>
    <p:sldId id="300" r:id="rId41"/>
    <p:sldId id="380" r:id="rId42"/>
    <p:sldId id="381" r:id="rId43"/>
    <p:sldId id="382" r:id="rId44"/>
    <p:sldId id="383" r:id="rId45"/>
    <p:sldId id="384" r:id="rId46"/>
    <p:sldId id="387" r:id="rId47"/>
    <p:sldId id="385" r:id="rId48"/>
    <p:sldId id="386" r:id="rId49"/>
    <p:sldId id="37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8" d="100"/>
          <a:sy n="68" d="100"/>
        </p:scale>
        <p:origin x="288" y="48"/>
      </p:cViewPr>
      <p:guideLst/>
    </p:cSldViewPr>
  </p:slideViewPr>
  <p:outlineViewPr>
    <p:cViewPr>
      <p:scale>
        <a:sx n="33" d="100"/>
        <a:sy n="33" d="100"/>
      </p:scale>
      <p:origin x="0" y="-394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2FBD0-8823-40DE-AFF5-07CF614952A3}"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E465E-CE32-4995-913D-3F7F158D3B6E}" type="slidenum">
              <a:rPr lang="en-US" smtClean="0"/>
              <a:t>‹#›</a:t>
            </a:fld>
            <a:endParaRPr lang="en-US"/>
          </a:p>
        </p:txBody>
      </p:sp>
    </p:spTree>
    <p:extLst>
      <p:ext uri="{BB962C8B-B14F-4D97-AF65-F5344CB8AC3E}">
        <p14:creationId xmlns:p14="http://schemas.microsoft.com/office/powerpoint/2010/main" val="138742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672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8782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rks Presentations">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pic>
        <p:nvPicPr>
          <p:cNvPr id="8" name="Picture 7">
            <a:extLst>
              <a:ext uri="{FF2B5EF4-FFF2-40B4-BE49-F238E27FC236}">
                <a16:creationId xmlns:a16="http://schemas.microsoft.com/office/drawing/2014/main" id="{9A73CBAF-5069-422D-83E7-C07590BDEB73}"/>
              </a:ext>
            </a:extLst>
          </p:cNvPr>
          <p:cNvPicPr>
            <a:picLocks noChangeAspect="1"/>
          </p:cNvPicPr>
          <p:nvPr userDrawn="1"/>
        </p:nvPicPr>
        <p:blipFill>
          <a:blip r:embed="rId2">
            <a:clrChange>
              <a:clrFrom>
                <a:srgbClr val="FCFEFF"/>
              </a:clrFrom>
              <a:clrTo>
                <a:srgbClr val="FCFEFF">
                  <a:alpha val="0"/>
                </a:srgbClr>
              </a:clrTo>
            </a:clrChange>
            <a:alphaModFix amt="70000"/>
          </a:blip>
          <a:stretch>
            <a:fillRect/>
          </a:stretch>
        </p:blipFill>
        <p:spPr>
          <a:xfrm>
            <a:off x="10596159" y="121473"/>
            <a:ext cx="1415481" cy="1947667"/>
          </a:xfrm>
          <a:prstGeom prst="rect">
            <a:avLst/>
          </a:prstGeom>
        </p:spPr>
      </p:pic>
    </p:spTree>
    <p:extLst>
      <p:ext uri="{BB962C8B-B14F-4D97-AF65-F5344CB8AC3E}">
        <p14:creationId xmlns:p14="http://schemas.microsoft.com/office/powerpoint/2010/main" val="3912004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286183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5507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4210754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1044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4224596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325765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2893083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F579-C891-47D7-B495-E3E24DA65C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FA25B4-D78F-445A-B15F-5201D71B8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AE690E-832F-469E-B02F-114E3F6B29CF}"/>
              </a:ext>
            </a:extLst>
          </p:cNvPr>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a:extLst>
              <a:ext uri="{FF2B5EF4-FFF2-40B4-BE49-F238E27FC236}">
                <a16:creationId xmlns:a16="http://schemas.microsoft.com/office/drawing/2014/main" id="{ECE9D59B-8BBA-4562-B2C0-F23B3E63C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BE20C-E4D3-48EA-8998-1D72C94883A0}"/>
              </a:ext>
            </a:extLst>
          </p:cNvPr>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1361280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2" y="152400"/>
            <a:ext cx="9160933" cy="1600200"/>
          </a:xfrm>
        </p:spPr>
        <p:txBody>
          <a:bodyPr/>
          <a:lstStyle/>
          <a:p>
            <a:r>
              <a:rPr lang="en-US"/>
              <a:t>Click to edit Master title style</a:t>
            </a:r>
          </a:p>
        </p:txBody>
      </p:sp>
      <p:sp>
        <p:nvSpPr>
          <p:cNvPr id="3" name="Content Placeholder 2"/>
          <p:cNvSpPr>
            <a:spLocks noGrp="1"/>
          </p:cNvSpPr>
          <p:nvPr>
            <p:ph sz="half" idx="1"/>
          </p:nvPr>
        </p:nvSpPr>
        <p:spPr>
          <a:xfrm>
            <a:off x="914401"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46801" y="1828800"/>
            <a:ext cx="5029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46801" y="3733800"/>
            <a:ext cx="5029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B493FE8A-9634-4734-9B04-D62484C9E077}"/>
              </a:ext>
            </a:extLst>
          </p:cNvPr>
          <p:cNvSpPr>
            <a:spLocks noGrp="1"/>
          </p:cNvSpPr>
          <p:nvPr>
            <p:ph type="sldNum" sz="quarter" idx="12"/>
          </p:nvPr>
        </p:nvSpPr>
        <p:spPr>
          <a:xfrm>
            <a:off x="914401" y="6248400"/>
            <a:ext cx="2540000" cy="457200"/>
          </a:xfrm>
        </p:spPr>
        <p:txBody>
          <a:bodyPr/>
          <a:lstStyle>
            <a:lvl1pPr>
              <a:defRPr/>
            </a:lvl1pPr>
          </a:lstStyle>
          <a:p>
            <a:fld id="{58823B79-E525-4A9A-91B2-03DFAA58F283}" type="slidenum">
              <a:rPr lang="en-US" altLang="en-US"/>
              <a:pPr/>
              <a:t>‹#›</a:t>
            </a:fld>
            <a:endParaRPr lang="en-US" altLang="en-US"/>
          </a:p>
        </p:txBody>
      </p:sp>
    </p:spTree>
    <p:extLst>
      <p:ext uri="{BB962C8B-B14F-4D97-AF65-F5344CB8AC3E}">
        <p14:creationId xmlns:p14="http://schemas.microsoft.com/office/powerpoint/2010/main" val="1755198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2" y="152400"/>
            <a:ext cx="9160933" cy="1600200"/>
          </a:xfrm>
        </p:spPr>
        <p:txBody>
          <a:bodyPr/>
          <a:lstStyle/>
          <a:p>
            <a:r>
              <a:rPr lang="en-US"/>
              <a:t>Click to edit Master title style</a:t>
            </a:r>
          </a:p>
        </p:txBody>
      </p:sp>
      <p:sp>
        <p:nvSpPr>
          <p:cNvPr id="3" name="Text Placeholder 2"/>
          <p:cNvSpPr>
            <a:spLocks noGrp="1"/>
          </p:cNvSpPr>
          <p:nvPr>
            <p:ph type="body" sz="half" idx="1"/>
          </p:nvPr>
        </p:nvSpPr>
        <p:spPr>
          <a:xfrm>
            <a:off x="914401"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1"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507AEB-5850-49E8-B0D4-6A3FFEF493C8}"/>
              </a:ext>
            </a:extLst>
          </p:cNvPr>
          <p:cNvSpPr>
            <a:spLocks noGrp="1"/>
          </p:cNvSpPr>
          <p:nvPr>
            <p:ph type="dt" sz="half" idx="10"/>
          </p:nvPr>
        </p:nvSpPr>
        <p:spPr>
          <a:xfrm>
            <a:off x="1828800" y="6248400"/>
            <a:ext cx="2540000" cy="457200"/>
          </a:xfrm>
        </p:spPr>
        <p:txBody>
          <a:bodyPr/>
          <a:lstStyle>
            <a:lvl1pPr>
              <a:defRPr/>
            </a:lvl1pPr>
          </a:lstStyle>
          <a:p>
            <a:pPr>
              <a:defRPr/>
            </a:pPr>
            <a:fld id="{3DE5FB79-B50C-489F-9569-6F88B9D95325}" type="datetime1">
              <a:rPr lang="en-US" smtClean="0"/>
              <a:t>3/24/2023</a:t>
            </a:fld>
            <a:endParaRPr lang="en-US"/>
          </a:p>
        </p:txBody>
      </p:sp>
      <p:sp>
        <p:nvSpPr>
          <p:cNvPr id="6" name="Footer Placeholder 5">
            <a:extLst>
              <a:ext uri="{FF2B5EF4-FFF2-40B4-BE49-F238E27FC236}">
                <a16:creationId xmlns:a16="http://schemas.microsoft.com/office/drawing/2014/main" id="{5D9E2DAB-3893-451E-A78E-CE2176CA7015}"/>
              </a:ext>
            </a:extLst>
          </p:cNvPr>
          <p:cNvSpPr>
            <a:spLocks noGrp="1"/>
          </p:cNvSpPr>
          <p:nvPr>
            <p:ph type="ftr" sz="quarter" idx="11"/>
          </p:nvPr>
        </p:nvSpPr>
        <p:spPr>
          <a:xfrm>
            <a:off x="4741333"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E2E758C-4E24-4834-BE9B-6D522B0F09E4}"/>
              </a:ext>
            </a:extLst>
          </p:cNvPr>
          <p:cNvSpPr>
            <a:spLocks noGrp="1"/>
          </p:cNvSpPr>
          <p:nvPr>
            <p:ph type="sldNum" sz="quarter" idx="12"/>
          </p:nvPr>
        </p:nvSpPr>
        <p:spPr>
          <a:xfrm>
            <a:off x="8957733" y="6248400"/>
            <a:ext cx="2540000" cy="457200"/>
          </a:xfrm>
        </p:spPr>
        <p:txBody>
          <a:bodyPr/>
          <a:lstStyle>
            <a:lvl1pPr>
              <a:defRPr/>
            </a:lvl1pPr>
          </a:lstStyle>
          <a:p>
            <a:fld id="{0C22D671-D165-4E23-9EED-CF2843017E5C}" type="slidenum">
              <a:rPr lang="en-US" altLang="en-US"/>
              <a:pPr/>
              <a:t>‹#›</a:t>
            </a:fld>
            <a:endParaRPr lang="en-US" altLang="en-US"/>
          </a:p>
        </p:txBody>
      </p:sp>
    </p:spTree>
    <p:extLst>
      <p:ext uri="{BB962C8B-B14F-4D97-AF65-F5344CB8AC3E}">
        <p14:creationId xmlns:p14="http://schemas.microsoft.com/office/powerpoint/2010/main" val="378830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422194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A1AF15-464C-498A-82D8-FA35E4344D6B}"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72943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A1AF15-464C-498A-82D8-FA35E4344D6B}"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426464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A1AF15-464C-498A-82D8-FA35E4344D6B}"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80147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A1AF15-464C-498A-82D8-FA35E4344D6B}"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2003552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A1AF15-464C-498A-82D8-FA35E4344D6B}"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824042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A1AF15-464C-498A-82D8-FA35E4344D6B}"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4046602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A1AF15-464C-498A-82D8-FA35E4344D6B}"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57457-17F5-46E6-9E89-AC6743A23A4F}" type="slidenum">
              <a:rPr lang="en-US" smtClean="0"/>
              <a:t>‹#›</a:t>
            </a:fld>
            <a:endParaRPr lang="en-US"/>
          </a:p>
        </p:txBody>
      </p:sp>
    </p:spTree>
    <p:extLst>
      <p:ext uri="{BB962C8B-B14F-4D97-AF65-F5344CB8AC3E}">
        <p14:creationId xmlns:p14="http://schemas.microsoft.com/office/powerpoint/2010/main" val="235547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1A1AF15-464C-498A-82D8-FA35E4344D6B}" type="datetimeFigureOut">
              <a:rPr lang="en-US" smtClean="0"/>
              <a:t>3/24/2023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DB57457-17F5-46E6-9E89-AC6743A23A4F}" type="slidenum">
              <a:rPr lang="en-US" smtClean="0"/>
              <a:t>‹#›</a:t>
            </a:fld>
            <a:endParaRPr lang="en-US"/>
          </a:p>
        </p:txBody>
      </p:sp>
    </p:spTree>
    <p:extLst>
      <p:ext uri="{BB962C8B-B14F-4D97-AF65-F5344CB8AC3E}">
        <p14:creationId xmlns:p14="http://schemas.microsoft.com/office/powerpoint/2010/main" val="60766430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49" r:id="rId17"/>
    <p:sldLayoutId id="2147483675" r:id="rId18"/>
    <p:sldLayoutId id="2147483676"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hyperlink" Target="http://www.bigstockphoto.com/photo/view/174486"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B78A-5303-4BBB-ABDF-247BA37A3C3D}"/>
              </a:ext>
            </a:extLst>
          </p:cNvPr>
          <p:cNvSpPr>
            <a:spLocks noGrp="1"/>
          </p:cNvSpPr>
          <p:nvPr>
            <p:ph type="ctrTitle"/>
          </p:nvPr>
        </p:nvSpPr>
        <p:spPr/>
        <p:txBody>
          <a:bodyPr/>
          <a:lstStyle/>
          <a:p>
            <a:r>
              <a:rPr lang="en-US" sz="3200" b="1" dirty="0">
                <a:latin typeface="+mj-lt"/>
              </a:rPr>
              <a:t>Hazard Communications</a:t>
            </a:r>
          </a:p>
        </p:txBody>
      </p:sp>
      <p:sp>
        <p:nvSpPr>
          <p:cNvPr id="3" name="Subtitle 2">
            <a:extLst>
              <a:ext uri="{FF2B5EF4-FFF2-40B4-BE49-F238E27FC236}">
                <a16:creationId xmlns:a16="http://schemas.microsoft.com/office/drawing/2014/main" id="{DD9175DF-C9A3-45B2-BAF1-11733754CAE3}"/>
              </a:ext>
            </a:extLst>
          </p:cNvPr>
          <p:cNvSpPr>
            <a:spLocks noGrp="1"/>
          </p:cNvSpPr>
          <p:nvPr>
            <p:ph type="subTitle" idx="1"/>
          </p:nvPr>
        </p:nvSpPr>
        <p:spPr/>
        <p:txBody>
          <a:bodyPr>
            <a:normAutofit lnSpcReduction="10000"/>
          </a:bodyPr>
          <a:lstStyle/>
          <a:p>
            <a:pPr>
              <a:spcBef>
                <a:spcPts val="0"/>
              </a:spcBef>
            </a:pPr>
            <a:r>
              <a:rPr lang="en-US" dirty="0">
                <a:latin typeface="+mn-lt"/>
              </a:rPr>
              <a:t>Presentation Created by Vanessa Mason</a:t>
            </a:r>
          </a:p>
          <a:p>
            <a:pPr>
              <a:spcBef>
                <a:spcPts val="0"/>
              </a:spcBef>
            </a:pPr>
            <a:r>
              <a:rPr lang="en-US" dirty="0">
                <a:latin typeface="+mn-lt"/>
              </a:rPr>
              <a:t>Division of State Parks</a:t>
            </a:r>
          </a:p>
          <a:p>
            <a:pPr>
              <a:spcBef>
                <a:spcPts val="0"/>
              </a:spcBef>
            </a:pPr>
            <a:r>
              <a:rPr lang="en-US" dirty="0">
                <a:latin typeface="+mn-lt"/>
              </a:rPr>
              <a:t>Office Phone: 775-684-2797</a:t>
            </a:r>
          </a:p>
          <a:p>
            <a:pPr>
              <a:spcBef>
                <a:spcPts val="0"/>
              </a:spcBef>
            </a:pPr>
            <a:r>
              <a:rPr lang="en-US" dirty="0">
                <a:latin typeface="+mn-lt"/>
              </a:rPr>
              <a:t>Email: vanessalmason@parks.nv.gov</a:t>
            </a:r>
          </a:p>
        </p:txBody>
      </p:sp>
      <p:pic>
        <p:nvPicPr>
          <p:cNvPr id="7" name="Audio 6">
            <a:hlinkClick r:id="" action="ppaction://media"/>
            <a:extLst>
              <a:ext uri="{FF2B5EF4-FFF2-40B4-BE49-F238E27FC236}">
                <a16:creationId xmlns:a16="http://schemas.microsoft.com/office/drawing/2014/main" id="{EE10A1EC-6F8E-4949-BF5C-10DC7E9F83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6581652"/>
      </p:ext>
    </p:extLst>
  </p:cSld>
  <p:clrMapOvr>
    <a:masterClrMapping/>
  </p:clrMapOvr>
  <mc:AlternateContent xmlns:mc="http://schemas.openxmlformats.org/markup-compatibility/2006" xmlns:p14="http://schemas.microsoft.com/office/powerpoint/2010/main">
    <mc:Choice Requires="p14">
      <p:transition spd="slow" p14:dur="2000" advTm="21862"/>
    </mc:Choice>
    <mc:Fallback xmlns="">
      <p:transition spd="slow" advTm="2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0A7260F2-D762-4DD7-8A57-A9C09862CE01}"/>
              </a:ext>
            </a:extLst>
          </p:cNvPr>
          <p:cNvSpPr>
            <a:spLocks noGrp="1" noChangeArrowheads="1"/>
          </p:cNvSpPr>
          <p:nvPr>
            <p:ph type="title"/>
          </p:nvPr>
        </p:nvSpPr>
        <p:spPr>
          <a:xfrm>
            <a:off x="614810" y="444175"/>
            <a:ext cx="10962380" cy="1600200"/>
          </a:xfrm>
        </p:spPr>
        <p:txBody>
          <a:bodyPr>
            <a:normAutofit/>
          </a:bodyPr>
          <a:lstStyle/>
          <a:p>
            <a:pPr>
              <a:defRPr/>
            </a:pPr>
            <a:r>
              <a:rPr lang="en-US" sz="3200" dirty="0">
                <a:latin typeface="+mj-lt"/>
              </a:rPr>
              <a:t>All Chemicals Must Be </a:t>
            </a:r>
            <a:br>
              <a:rPr lang="en-US" sz="3200" dirty="0">
                <a:latin typeface="+mj-lt"/>
              </a:rPr>
            </a:br>
            <a:r>
              <a:rPr lang="en-US" sz="3200" dirty="0">
                <a:latin typeface="+mj-lt"/>
              </a:rPr>
              <a:t>Properly Labeled</a:t>
            </a:r>
          </a:p>
        </p:txBody>
      </p:sp>
      <p:graphicFrame>
        <p:nvGraphicFramePr>
          <p:cNvPr id="17411" name="Object 5">
            <a:extLst>
              <a:ext uri="{FF2B5EF4-FFF2-40B4-BE49-F238E27FC236}">
                <a16:creationId xmlns:a16="http://schemas.microsoft.com/office/drawing/2014/main" id="{5AF7AF60-30D4-41D3-A3D0-9CC1E0D0D7CB}"/>
              </a:ext>
            </a:extLst>
          </p:cNvPr>
          <p:cNvGraphicFramePr>
            <a:graphicFrameLocks noChangeAspect="1"/>
          </p:cNvGraphicFramePr>
          <p:nvPr>
            <p:extLst>
              <p:ext uri="{D42A27DB-BD31-4B8C-83A1-F6EECF244321}">
                <p14:modId xmlns:p14="http://schemas.microsoft.com/office/powerpoint/2010/main" val="2536799809"/>
              </p:ext>
            </p:extLst>
          </p:nvPr>
        </p:nvGraphicFramePr>
        <p:xfrm>
          <a:off x="614810" y="1785009"/>
          <a:ext cx="8575675" cy="3810000"/>
        </p:xfrm>
        <a:graphic>
          <a:graphicData uri="http://schemas.openxmlformats.org/presentationml/2006/ole">
            <mc:AlternateContent xmlns:mc="http://schemas.openxmlformats.org/markup-compatibility/2006">
              <mc:Choice xmlns:v="urn:schemas-microsoft-com:vml" Requires="v">
                <p:oleObj name="Acrobat Document" r:id="rId4" imgW="4937652" imgH="2194560" progId="AcroExch.Document.7">
                  <p:embed/>
                </p:oleObj>
              </mc:Choice>
              <mc:Fallback>
                <p:oleObj name="Acrobat Document" r:id="rId4" imgW="4937652" imgH="2194560" progId="AcroExch.Document.7">
                  <p:embed/>
                  <p:pic>
                    <p:nvPicPr>
                      <p:cNvPr id="17411" name="Object 5">
                        <a:extLst>
                          <a:ext uri="{FF2B5EF4-FFF2-40B4-BE49-F238E27FC236}">
                            <a16:creationId xmlns:a16="http://schemas.microsoft.com/office/drawing/2014/main" id="{5AF7AF60-30D4-41D3-A3D0-9CC1E0D0D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10" y="1785009"/>
                        <a:ext cx="85756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a:extLst>
              <a:ext uri="{FF2B5EF4-FFF2-40B4-BE49-F238E27FC236}">
                <a16:creationId xmlns:a16="http://schemas.microsoft.com/office/drawing/2014/main" id="{28D98FB8-EDEB-40D5-820F-D2DF026AB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064"/>
    </mc:Choice>
    <mc:Fallback xmlns="">
      <p:transition spd="slow" advTm="5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FC2CE-4407-4FB6-BE46-0D45627EEE61}"/>
              </a:ext>
            </a:extLst>
          </p:cNvPr>
          <p:cNvSpPr>
            <a:spLocks noGrp="1"/>
          </p:cNvSpPr>
          <p:nvPr>
            <p:ph type="title"/>
          </p:nvPr>
        </p:nvSpPr>
        <p:spPr>
          <a:xfrm>
            <a:off x="914401" y="1108364"/>
            <a:ext cx="11024901" cy="720436"/>
          </a:xfrm>
        </p:spPr>
        <p:txBody>
          <a:bodyPr>
            <a:normAutofit/>
          </a:bodyPr>
          <a:lstStyle/>
          <a:p>
            <a:pPr eaLnBrk="1" hangingPunct="1">
              <a:defRPr/>
            </a:pPr>
            <a:r>
              <a:rPr lang="en-US" sz="3200" b="1" dirty="0">
                <a:latin typeface="+mj-lt"/>
              </a:rPr>
              <a:t>Required Label Content</a:t>
            </a:r>
          </a:p>
        </p:txBody>
      </p:sp>
      <p:sp>
        <p:nvSpPr>
          <p:cNvPr id="5" name="Content Placeholder 4">
            <a:extLst>
              <a:ext uri="{FF2B5EF4-FFF2-40B4-BE49-F238E27FC236}">
                <a16:creationId xmlns:a16="http://schemas.microsoft.com/office/drawing/2014/main" id="{196CB09E-CF78-4590-B10A-BC01968C3C3B}"/>
              </a:ext>
            </a:extLst>
          </p:cNvPr>
          <p:cNvSpPr>
            <a:spLocks noGrp="1"/>
          </p:cNvSpPr>
          <p:nvPr>
            <p:ph sz="half" idx="1"/>
          </p:nvPr>
        </p:nvSpPr>
        <p:spPr>
          <a:xfrm>
            <a:off x="914401" y="1828800"/>
            <a:ext cx="10678159" cy="3657600"/>
          </a:xfrm>
        </p:spPr>
        <p:txBody>
          <a:bodyPr>
            <a:normAutofit/>
          </a:bodyPr>
          <a:lstStyle/>
          <a:p>
            <a:r>
              <a:rPr lang="en-US" dirty="0">
                <a:latin typeface="+mn-lt"/>
              </a:rPr>
              <a:t>Labels for Hazardous Chemicals must contain:</a:t>
            </a:r>
          </a:p>
          <a:p>
            <a:pPr lvl="1"/>
            <a:r>
              <a:rPr lang="en-US" dirty="0">
                <a:latin typeface="+mn-lt"/>
              </a:rPr>
              <a:t>The name, address, and telephone number of the manufacturer</a:t>
            </a:r>
          </a:p>
          <a:p>
            <a:pPr lvl="1"/>
            <a:r>
              <a:rPr lang="en-US" dirty="0">
                <a:latin typeface="+mn-lt"/>
              </a:rPr>
              <a:t>Signal Word</a:t>
            </a:r>
          </a:p>
          <a:p>
            <a:pPr lvl="1"/>
            <a:r>
              <a:rPr lang="en-US" dirty="0">
                <a:latin typeface="+mn-lt"/>
              </a:rPr>
              <a:t>Hazard Statements</a:t>
            </a:r>
          </a:p>
          <a:p>
            <a:pPr lvl="1"/>
            <a:r>
              <a:rPr lang="en-US" dirty="0">
                <a:latin typeface="+mn-lt"/>
              </a:rPr>
              <a:t>Precautionary Statement</a:t>
            </a:r>
          </a:p>
          <a:p>
            <a:pPr lvl="1"/>
            <a:r>
              <a:rPr lang="en-US" dirty="0">
                <a:latin typeface="+mn-lt"/>
              </a:rPr>
              <a:t>Pictograms</a:t>
            </a:r>
          </a:p>
        </p:txBody>
      </p:sp>
      <p:pic>
        <p:nvPicPr>
          <p:cNvPr id="4" name="Audio 3">
            <a:hlinkClick r:id="" action="ppaction://media"/>
            <a:extLst>
              <a:ext uri="{FF2B5EF4-FFF2-40B4-BE49-F238E27FC236}">
                <a16:creationId xmlns:a16="http://schemas.microsoft.com/office/drawing/2014/main" id="{34A4008C-30D9-48A0-BF9F-33C371152A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40"/>
    </mc:Choice>
    <mc:Fallback xmlns="">
      <p:transition spd="slow" advTm="2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533B-A412-4EC1-B30F-A06091D46FC9}"/>
              </a:ext>
            </a:extLst>
          </p:cNvPr>
          <p:cNvSpPr>
            <a:spLocks noGrp="1"/>
          </p:cNvSpPr>
          <p:nvPr>
            <p:ph type="title"/>
          </p:nvPr>
        </p:nvSpPr>
        <p:spPr>
          <a:xfrm>
            <a:off x="625231" y="706583"/>
            <a:ext cx="9450104" cy="692726"/>
          </a:xfrm>
        </p:spPr>
        <p:txBody>
          <a:bodyPr>
            <a:normAutofit/>
          </a:bodyPr>
          <a:lstStyle/>
          <a:p>
            <a:pPr>
              <a:defRPr/>
            </a:pPr>
            <a:r>
              <a:rPr lang="en-US" altLang="en-US" sz="3200" b="1" dirty="0">
                <a:latin typeface="+mj-lt"/>
              </a:rPr>
              <a:t>Product Identifier</a:t>
            </a:r>
            <a:endParaRPr lang="en-US" sz="3200" b="1" dirty="0">
              <a:latin typeface="+mj-lt"/>
            </a:endParaRPr>
          </a:p>
        </p:txBody>
      </p:sp>
      <p:sp>
        <p:nvSpPr>
          <p:cNvPr id="20483" name="Content Placeholder 3">
            <a:extLst>
              <a:ext uri="{FF2B5EF4-FFF2-40B4-BE49-F238E27FC236}">
                <a16:creationId xmlns:a16="http://schemas.microsoft.com/office/drawing/2014/main" id="{CED084F1-3943-43E1-B6F5-F80FFE23EE90}"/>
              </a:ext>
            </a:extLst>
          </p:cNvPr>
          <p:cNvSpPr>
            <a:spLocks noGrp="1"/>
          </p:cNvSpPr>
          <p:nvPr>
            <p:ph sz="half" idx="1"/>
          </p:nvPr>
        </p:nvSpPr>
        <p:spPr>
          <a:xfrm>
            <a:off x="625231" y="1604760"/>
            <a:ext cx="9042876" cy="4872241"/>
          </a:xfrm>
        </p:spPr>
        <p:txBody>
          <a:bodyPr>
            <a:normAutofit/>
          </a:bodyPr>
          <a:lstStyle/>
          <a:p>
            <a:pPr marL="156629" indent="0">
              <a:spcAft>
                <a:spcPts val="800"/>
              </a:spcAft>
              <a:buNone/>
            </a:pPr>
            <a:r>
              <a:rPr lang="en-US" altLang="en-US" dirty="0">
                <a:latin typeface="+mn-lt"/>
              </a:rPr>
              <a:t>Identifies the hazardous chemical. This can be (but is not limited to):</a:t>
            </a:r>
          </a:p>
          <a:p>
            <a:pPr lvl="1" indent="0">
              <a:spcBef>
                <a:spcPts val="800"/>
              </a:spcBef>
              <a:spcAft>
                <a:spcPts val="800"/>
              </a:spcAft>
            </a:pPr>
            <a:r>
              <a:rPr lang="en-US" altLang="en-US" dirty="0">
                <a:latin typeface="+mn-lt"/>
              </a:rPr>
              <a:t>chemical name</a:t>
            </a:r>
          </a:p>
          <a:p>
            <a:pPr lvl="1" indent="0">
              <a:spcBef>
                <a:spcPts val="800"/>
              </a:spcBef>
              <a:spcAft>
                <a:spcPts val="800"/>
              </a:spcAft>
            </a:pPr>
            <a:r>
              <a:rPr lang="en-US" altLang="en-US" dirty="0">
                <a:latin typeface="+mn-lt"/>
              </a:rPr>
              <a:t>code number or batch number </a:t>
            </a:r>
          </a:p>
          <a:p>
            <a:pPr marL="186262" indent="0">
              <a:spcAft>
                <a:spcPts val="800"/>
              </a:spcAft>
              <a:buNone/>
            </a:pPr>
            <a:r>
              <a:rPr lang="en-US" altLang="en-US" dirty="0">
                <a:latin typeface="+mn-lt"/>
              </a:rPr>
              <a:t>The manufacturer, importer or distributor can decide the appropriate product identifier.</a:t>
            </a:r>
          </a:p>
          <a:p>
            <a:pPr marL="156629" indent="0">
              <a:spcAft>
                <a:spcPts val="800"/>
              </a:spcAft>
              <a:buNone/>
            </a:pPr>
            <a:r>
              <a:rPr lang="en-US" altLang="en-US" dirty="0">
                <a:latin typeface="+mn-lt"/>
              </a:rPr>
              <a:t>The same product identifier must be both on the label and in section 1 of the SDS</a:t>
            </a:r>
          </a:p>
        </p:txBody>
      </p:sp>
      <p:pic>
        <p:nvPicPr>
          <p:cNvPr id="5" name="Audio 4">
            <a:hlinkClick r:id="" action="ppaction://media"/>
            <a:extLst>
              <a:ext uri="{FF2B5EF4-FFF2-40B4-BE49-F238E27FC236}">
                <a16:creationId xmlns:a16="http://schemas.microsoft.com/office/drawing/2014/main" id="{8B4FA64C-3C22-464C-B30B-403AA3D05E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616"/>
    </mc:Choice>
    <mc:Fallback xmlns="">
      <p:transition spd="slow" advTm="2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FFDA-E992-4877-87AD-3735A9F3BC72}"/>
              </a:ext>
            </a:extLst>
          </p:cNvPr>
          <p:cNvSpPr>
            <a:spLocks noGrp="1"/>
          </p:cNvSpPr>
          <p:nvPr>
            <p:ph type="title"/>
          </p:nvPr>
        </p:nvSpPr>
        <p:spPr>
          <a:xfrm>
            <a:off x="635650" y="1016535"/>
            <a:ext cx="10983220" cy="723692"/>
          </a:xfrm>
        </p:spPr>
        <p:txBody>
          <a:bodyPr/>
          <a:lstStyle/>
          <a:p>
            <a:pPr eaLnBrk="1" hangingPunct="1">
              <a:defRPr/>
            </a:pPr>
            <a:r>
              <a:rPr lang="en-US" sz="3200" b="1" dirty="0">
                <a:latin typeface="+mj-lt"/>
              </a:rPr>
              <a:t>Signal Words</a:t>
            </a:r>
          </a:p>
        </p:txBody>
      </p:sp>
      <p:sp>
        <p:nvSpPr>
          <p:cNvPr id="21507" name="Content Placeholder 3">
            <a:extLst>
              <a:ext uri="{FF2B5EF4-FFF2-40B4-BE49-F238E27FC236}">
                <a16:creationId xmlns:a16="http://schemas.microsoft.com/office/drawing/2014/main" id="{ACDD5942-2FA6-41FB-B68A-B1CEA4C6A3DC}"/>
              </a:ext>
            </a:extLst>
          </p:cNvPr>
          <p:cNvSpPr>
            <a:spLocks noGrp="1"/>
          </p:cNvSpPr>
          <p:nvPr>
            <p:ph sz="half" idx="1"/>
          </p:nvPr>
        </p:nvSpPr>
        <p:spPr>
          <a:xfrm>
            <a:off x="635650" y="1740227"/>
            <a:ext cx="8896277" cy="4584373"/>
          </a:xfrm>
        </p:spPr>
        <p:txBody>
          <a:bodyPr>
            <a:normAutofit/>
          </a:bodyPr>
          <a:lstStyle/>
          <a:p>
            <a:pPr>
              <a:spcAft>
                <a:spcPts val="800"/>
              </a:spcAft>
            </a:pPr>
            <a:r>
              <a:rPr lang="en-US" altLang="en-US" dirty="0">
                <a:latin typeface="+mn-lt"/>
              </a:rPr>
              <a:t>Used to indicate the relative level of severity of the hazard and alert the reader to a potential hazard on the label. </a:t>
            </a:r>
          </a:p>
          <a:p>
            <a:pPr>
              <a:spcAft>
                <a:spcPts val="800"/>
              </a:spcAft>
            </a:pPr>
            <a:r>
              <a:rPr lang="en-US" altLang="en-US" dirty="0">
                <a:latin typeface="+mn-lt"/>
              </a:rPr>
              <a:t>There are only two words used as signal words, “Danger” and “Warning.” </a:t>
            </a:r>
          </a:p>
          <a:p>
            <a:pPr lvl="1">
              <a:spcBef>
                <a:spcPts val="800"/>
              </a:spcBef>
              <a:spcAft>
                <a:spcPts val="800"/>
              </a:spcAft>
            </a:pPr>
            <a:r>
              <a:rPr lang="en-US" altLang="en-US" sz="1800" dirty="0">
                <a:latin typeface="+mn-lt"/>
              </a:rPr>
              <a:t>Within a specific hazard class, “Danger” is used for the more severe hazards and Warning” is used for the less severe hazards. </a:t>
            </a:r>
          </a:p>
          <a:p>
            <a:pPr lvl="1">
              <a:spcBef>
                <a:spcPts val="800"/>
              </a:spcBef>
              <a:spcAft>
                <a:spcPts val="800"/>
              </a:spcAft>
            </a:pPr>
            <a:r>
              <a:rPr lang="en-US" altLang="en-US" sz="1800" dirty="0">
                <a:latin typeface="+mn-lt"/>
              </a:rPr>
              <a:t>There will only be one signal word on the label no matter how many hazards a chemical may have. </a:t>
            </a:r>
          </a:p>
          <a:p>
            <a:pPr lvl="1">
              <a:spcBef>
                <a:spcPts val="800"/>
              </a:spcBef>
              <a:spcAft>
                <a:spcPts val="800"/>
              </a:spcAft>
            </a:pPr>
            <a:r>
              <a:rPr lang="en-US" altLang="en-US" sz="1800" dirty="0">
                <a:latin typeface="+mn-lt"/>
              </a:rPr>
              <a:t>If one of the hazards warrants a “Danger” signal word and another warrants the signal word “Warning,” then only “Danger” should appear on the label.</a:t>
            </a:r>
          </a:p>
        </p:txBody>
      </p:sp>
      <p:pic>
        <p:nvPicPr>
          <p:cNvPr id="3" name="Audio 2">
            <a:hlinkClick r:id="" action="ppaction://media"/>
            <a:extLst>
              <a:ext uri="{FF2B5EF4-FFF2-40B4-BE49-F238E27FC236}">
                <a16:creationId xmlns:a16="http://schemas.microsoft.com/office/drawing/2014/main" id="{91F88DFF-2351-4CFF-9E49-73A53B1761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69"/>
    </mc:Choice>
    <mc:Fallback xmlns="">
      <p:transition spd="slow" advTm="4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CCDF-4C22-4CD2-942F-F95A9861060B}"/>
              </a:ext>
            </a:extLst>
          </p:cNvPr>
          <p:cNvSpPr>
            <a:spLocks noGrp="1"/>
          </p:cNvSpPr>
          <p:nvPr>
            <p:ph type="title"/>
          </p:nvPr>
        </p:nvSpPr>
        <p:spPr>
          <a:xfrm>
            <a:off x="599180" y="706582"/>
            <a:ext cx="8932747" cy="621382"/>
          </a:xfrm>
        </p:spPr>
        <p:txBody>
          <a:bodyPr/>
          <a:lstStyle/>
          <a:p>
            <a:pPr eaLnBrk="1" hangingPunct="1">
              <a:defRPr/>
            </a:pPr>
            <a:r>
              <a:rPr lang="en-US" sz="3200" b="1" dirty="0">
                <a:latin typeface="+mj-lt"/>
              </a:rPr>
              <a:t>Hazard Statements</a:t>
            </a:r>
          </a:p>
        </p:txBody>
      </p:sp>
      <p:sp>
        <p:nvSpPr>
          <p:cNvPr id="22531" name="Content Placeholder 3">
            <a:extLst>
              <a:ext uri="{FF2B5EF4-FFF2-40B4-BE49-F238E27FC236}">
                <a16:creationId xmlns:a16="http://schemas.microsoft.com/office/drawing/2014/main" id="{53D0C1E5-F620-4629-AD36-7D5DA803EF45}"/>
              </a:ext>
            </a:extLst>
          </p:cNvPr>
          <p:cNvSpPr>
            <a:spLocks noGrp="1"/>
          </p:cNvSpPr>
          <p:nvPr>
            <p:ph sz="half" idx="1"/>
          </p:nvPr>
        </p:nvSpPr>
        <p:spPr>
          <a:xfrm>
            <a:off x="614811" y="1438032"/>
            <a:ext cx="8917116" cy="4886569"/>
          </a:xfrm>
        </p:spPr>
        <p:txBody>
          <a:bodyPr>
            <a:noAutofit/>
          </a:bodyPr>
          <a:lstStyle/>
          <a:p>
            <a:pPr marL="380990" lvl="1" indent="-380990">
              <a:spcBef>
                <a:spcPts val="800"/>
              </a:spcBef>
              <a:spcAft>
                <a:spcPts val="800"/>
              </a:spcAft>
            </a:pPr>
            <a:r>
              <a:rPr lang="en-US" altLang="en-US" sz="1800" dirty="0">
                <a:latin typeface="+mn-lt"/>
              </a:rPr>
              <a:t>Describe the nature of the hazard(s) of a chemical, including, where appropriate, the degree of hazard.  </a:t>
            </a:r>
            <a:r>
              <a:rPr lang="en-US" altLang="en-US" sz="1800" i="1" dirty="0">
                <a:latin typeface="+mn-lt"/>
              </a:rPr>
              <a:t>For example: “Causes damage to kidneys through prolonged or repeated exposure when absorbed through the skin.” </a:t>
            </a:r>
          </a:p>
          <a:p>
            <a:pPr marL="380990" lvl="1" indent="-380990">
              <a:spcBef>
                <a:spcPts val="800"/>
              </a:spcBef>
              <a:spcAft>
                <a:spcPts val="800"/>
              </a:spcAft>
            </a:pPr>
            <a:r>
              <a:rPr lang="en-US" altLang="en-US" sz="1800" dirty="0">
                <a:latin typeface="+mn-lt"/>
              </a:rPr>
              <a:t>All the applicable hazard statements must appear on the label. </a:t>
            </a:r>
          </a:p>
          <a:p>
            <a:pPr marL="380990" lvl="1" indent="-380990">
              <a:spcBef>
                <a:spcPts val="800"/>
              </a:spcBef>
              <a:spcAft>
                <a:spcPts val="800"/>
              </a:spcAft>
            </a:pPr>
            <a:r>
              <a:rPr lang="en-US" altLang="en-US" sz="1800" dirty="0">
                <a:latin typeface="+mn-lt"/>
              </a:rPr>
              <a:t>Hazard statements may be combined where appropriate to reduce redundancies and improve readability.</a:t>
            </a:r>
          </a:p>
          <a:p>
            <a:pPr marL="380990" lvl="1" indent="-380990">
              <a:spcBef>
                <a:spcPts val="800"/>
              </a:spcBef>
              <a:spcAft>
                <a:spcPts val="800"/>
              </a:spcAft>
            </a:pPr>
            <a:r>
              <a:rPr lang="en-US" altLang="en-US" sz="1800" dirty="0">
                <a:latin typeface="+mn-lt"/>
              </a:rPr>
              <a:t>The hazard statements are specific to the hazard classification categories, and chemical users should always see the same statement for the same hazards no matter what the chemical is or who produces it.</a:t>
            </a:r>
          </a:p>
        </p:txBody>
      </p:sp>
      <p:pic>
        <p:nvPicPr>
          <p:cNvPr id="7" name="Audio 6">
            <a:hlinkClick r:id="" action="ppaction://media"/>
            <a:extLst>
              <a:ext uri="{FF2B5EF4-FFF2-40B4-BE49-F238E27FC236}">
                <a16:creationId xmlns:a16="http://schemas.microsoft.com/office/drawing/2014/main" id="{BF32B933-4BA7-4C13-B083-328DEC182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129"/>
    </mc:Choice>
    <mc:Fallback xmlns="">
      <p:transition spd="slow" advTm="4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C9152-74CB-4286-B109-87AB6D862A62}"/>
              </a:ext>
            </a:extLst>
          </p:cNvPr>
          <p:cNvSpPr>
            <a:spLocks noGrp="1"/>
          </p:cNvSpPr>
          <p:nvPr>
            <p:ph type="title"/>
          </p:nvPr>
        </p:nvSpPr>
        <p:spPr>
          <a:xfrm>
            <a:off x="312616" y="942109"/>
            <a:ext cx="11295835" cy="707460"/>
          </a:xfrm>
        </p:spPr>
        <p:txBody>
          <a:bodyPr/>
          <a:lstStyle/>
          <a:p>
            <a:pPr eaLnBrk="1" hangingPunct="1">
              <a:defRPr/>
            </a:pPr>
            <a:r>
              <a:rPr lang="en-US" sz="3200" b="1" dirty="0">
                <a:latin typeface="+mj-lt"/>
              </a:rPr>
              <a:t>Precautionary Statements</a:t>
            </a:r>
          </a:p>
        </p:txBody>
      </p:sp>
      <p:sp>
        <p:nvSpPr>
          <p:cNvPr id="23555" name="Content Placeholder 3">
            <a:extLst>
              <a:ext uri="{FF2B5EF4-FFF2-40B4-BE49-F238E27FC236}">
                <a16:creationId xmlns:a16="http://schemas.microsoft.com/office/drawing/2014/main" id="{712E7135-97CD-43C4-B2DD-0C780435A60F}"/>
              </a:ext>
            </a:extLst>
          </p:cNvPr>
          <p:cNvSpPr>
            <a:spLocks noGrp="1"/>
          </p:cNvSpPr>
          <p:nvPr>
            <p:ph sz="half" idx="1"/>
          </p:nvPr>
        </p:nvSpPr>
        <p:spPr>
          <a:xfrm>
            <a:off x="468923" y="1761067"/>
            <a:ext cx="9049150" cy="4563533"/>
          </a:xfrm>
        </p:spPr>
        <p:txBody>
          <a:bodyPr/>
          <a:lstStyle/>
          <a:p>
            <a:pPr marL="380990" indent="-380990">
              <a:spcAft>
                <a:spcPts val="800"/>
              </a:spcAft>
            </a:pPr>
            <a:r>
              <a:rPr lang="en-US" altLang="en-US" sz="2400" dirty="0">
                <a:latin typeface="+mn-lt"/>
              </a:rPr>
              <a:t>Describe recommended measures that should be taken to minimize or prevent adverse effects resulting from exposure to the hazardous chemical or improper storage or handling.</a:t>
            </a:r>
          </a:p>
          <a:p>
            <a:pPr>
              <a:spcAft>
                <a:spcPts val="800"/>
              </a:spcAft>
            </a:pPr>
            <a:r>
              <a:rPr lang="en-US" altLang="en-US" sz="2400" dirty="0">
                <a:latin typeface="+mn-lt"/>
              </a:rPr>
              <a:t>There are four types of precautionary statements:</a:t>
            </a:r>
          </a:p>
          <a:p>
            <a:pPr marL="1466814" lvl="2" indent="-457189">
              <a:spcBef>
                <a:spcPts val="800"/>
              </a:spcBef>
              <a:spcAft>
                <a:spcPts val="800"/>
              </a:spcAft>
            </a:pPr>
            <a:r>
              <a:rPr lang="en-US" altLang="en-US" sz="2133" dirty="0">
                <a:latin typeface="+mn-lt"/>
              </a:rPr>
              <a:t>Prevention (to minimize exposure)</a:t>
            </a:r>
          </a:p>
          <a:p>
            <a:pPr marL="1466814" lvl="2" indent="-457189">
              <a:spcBef>
                <a:spcPts val="800"/>
              </a:spcBef>
              <a:spcAft>
                <a:spcPts val="800"/>
              </a:spcAft>
            </a:pPr>
            <a:r>
              <a:rPr lang="en-US" altLang="en-US" sz="2133" dirty="0">
                <a:latin typeface="+mn-lt"/>
              </a:rPr>
              <a:t>Response (in case of accidental spillage or exposure emergency response, and first-aid) </a:t>
            </a:r>
          </a:p>
          <a:p>
            <a:pPr marL="1466814" lvl="2" indent="-457189">
              <a:spcBef>
                <a:spcPts val="800"/>
              </a:spcBef>
              <a:spcAft>
                <a:spcPts val="800"/>
              </a:spcAft>
            </a:pPr>
            <a:r>
              <a:rPr lang="en-US" altLang="en-US" sz="2133" dirty="0">
                <a:latin typeface="+mn-lt"/>
              </a:rPr>
              <a:t>Storage</a:t>
            </a:r>
          </a:p>
          <a:p>
            <a:pPr marL="1466814" lvl="2" indent="-457189">
              <a:spcBef>
                <a:spcPts val="800"/>
              </a:spcBef>
              <a:spcAft>
                <a:spcPts val="800"/>
              </a:spcAft>
            </a:pPr>
            <a:r>
              <a:rPr lang="en-US" altLang="en-US" sz="2133" dirty="0">
                <a:latin typeface="+mn-lt"/>
              </a:rPr>
              <a:t>Disposal</a:t>
            </a:r>
          </a:p>
        </p:txBody>
      </p:sp>
      <p:pic>
        <p:nvPicPr>
          <p:cNvPr id="7" name="Audio 6">
            <a:hlinkClick r:id="" action="ppaction://media"/>
            <a:extLst>
              <a:ext uri="{FF2B5EF4-FFF2-40B4-BE49-F238E27FC236}">
                <a16:creationId xmlns:a16="http://schemas.microsoft.com/office/drawing/2014/main" id="{48951919-F7CB-4C2B-B143-DBA1B2AFDE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69"/>
    </mc:Choice>
    <mc:Fallback xmlns="">
      <p:transition spd="slow" advTm="3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7465-9908-4961-828C-9D22160ED898}"/>
              </a:ext>
            </a:extLst>
          </p:cNvPr>
          <p:cNvSpPr>
            <a:spLocks noGrp="1"/>
          </p:cNvSpPr>
          <p:nvPr>
            <p:ph type="title"/>
          </p:nvPr>
        </p:nvSpPr>
        <p:spPr>
          <a:xfrm>
            <a:off x="625231" y="542927"/>
            <a:ext cx="10983220" cy="666115"/>
          </a:xfrm>
        </p:spPr>
        <p:txBody>
          <a:bodyPr/>
          <a:lstStyle/>
          <a:p>
            <a:pPr eaLnBrk="1" hangingPunct="1">
              <a:defRPr/>
            </a:pPr>
            <a:r>
              <a:rPr lang="en-US" sz="3200" b="1" dirty="0">
                <a:effectLst>
                  <a:outerShdw blurRad="38100" dist="38100" dir="2700000" algn="tl">
                    <a:srgbClr val="000000">
                      <a:alpha val="43137"/>
                    </a:srgbClr>
                  </a:outerShdw>
                </a:effectLst>
                <a:latin typeface="+mj-lt"/>
              </a:rPr>
              <a:t>Proper Labeling </a:t>
            </a:r>
          </a:p>
        </p:txBody>
      </p:sp>
      <p:pic>
        <p:nvPicPr>
          <p:cNvPr id="24579" name="Picture 12">
            <a:extLst>
              <a:ext uri="{FF2B5EF4-FFF2-40B4-BE49-F238E27FC236}">
                <a16:creationId xmlns:a16="http://schemas.microsoft.com/office/drawing/2014/main" id="{5AAA5728-E451-4899-846A-13E68A716AC5}"/>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801" t="1866" r="469" b="2488"/>
          <a:stretch/>
        </p:blipFill>
        <p:spPr>
          <a:xfrm>
            <a:off x="2255752" y="3688699"/>
            <a:ext cx="5730852" cy="2769297"/>
          </a:xfrm>
          <a:noFill/>
        </p:spPr>
      </p:pic>
      <p:sp>
        <p:nvSpPr>
          <p:cNvPr id="24580" name="TextBox 14">
            <a:extLst>
              <a:ext uri="{FF2B5EF4-FFF2-40B4-BE49-F238E27FC236}">
                <a16:creationId xmlns:a16="http://schemas.microsoft.com/office/drawing/2014/main" id="{1C0AFAD6-6541-460B-B1E3-113F15E60EEF}"/>
              </a:ext>
            </a:extLst>
          </p:cNvPr>
          <p:cNvSpPr txBox="1">
            <a:spLocks noChangeArrowheads="1"/>
          </p:cNvSpPr>
          <p:nvPr/>
        </p:nvSpPr>
        <p:spPr bwMode="auto">
          <a:xfrm>
            <a:off x="668865" y="1433208"/>
            <a:ext cx="890462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sz="1800" dirty="0">
                <a:latin typeface="+mn-lt"/>
              </a:rPr>
              <a:t>The Hazard Communication Standard (HCS) requires pictograms on labels to alert users of the chemical hazards to which they may be exposed. Each pictogram consists of a symbol on a white background framed within a red border and represents a distinct hazard(s). The pictogram on the label is determined by the chemical hazard classification.</a:t>
            </a:r>
          </a:p>
          <a:p>
            <a:pPr eaLnBrk="1" hangingPunct="1">
              <a:spcBef>
                <a:spcPct val="0"/>
              </a:spcBef>
              <a:buClrTx/>
              <a:buSzTx/>
              <a:buFontTx/>
              <a:buNone/>
            </a:pPr>
            <a:endParaRPr lang="en-US" altLang="en-US" sz="1800" dirty="0">
              <a:latin typeface="+mn-lt"/>
            </a:endParaRPr>
          </a:p>
          <a:p>
            <a:pPr eaLnBrk="1" hangingPunct="1">
              <a:spcBef>
                <a:spcPct val="0"/>
              </a:spcBef>
              <a:buClrTx/>
              <a:buSzTx/>
              <a:buFontTx/>
              <a:buNone/>
            </a:pPr>
            <a:r>
              <a:rPr lang="en-US" altLang="en-US" sz="1800" dirty="0">
                <a:latin typeface="+mn-lt"/>
              </a:rPr>
              <a:t>Below are just a few of the pictograms that can be found on chemical labels.</a:t>
            </a:r>
          </a:p>
        </p:txBody>
      </p:sp>
      <p:pic>
        <p:nvPicPr>
          <p:cNvPr id="10" name="Audio 9">
            <a:hlinkClick r:id="" action="ppaction://media"/>
            <a:extLst>
              <a:ext uri="{FF2B5EF4-FFF2-40B4-BE49-F238E27FC236}">
                <a16:creationId xmlns:a16="http://schemas.microsoft.com/office/drawing/2014/main" id="{670848B3-54E1-41A7-B832-50F950524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11"/>
    </mc:Choice>
    <mc:Fallback xmlns="">
      <p:transition spd="slow" advTm="3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DBA494-60DE-4173-9F6A-98B96FD49F1C}"/>
              </a:ext>
            </a:extLst>
          </p:cNvPr>
          <p:cNvSpPr>
            <a:spLocks noGrp="1"/>
          </p:cNvSpPr>
          <p:nvPr>
            <p:ph type="title"/>
          </p:nvPr>
        </p:nvSpPr>
        <p:spPr>
          <a:xfrm>
            <a:off x="614811" y="2314133"/>
            <a:ext cx="10962379" cy="2208369"/>
          </a:xfrm>
        </p:spPr>
        <p:txBody>
          <a:bodyPr/>
          <a:lstStyle/>
          <a:p>
            <a:pPr algn="ctr">
              <a:defRPr/>
            </a:pPr>
            <a:r>
              <a:rPr lang="en-US" sz="3200" b="1" dirty="0">
                <a:latin typeface="+mj-lt"/>
              </a:rPr>
              <a:t>Safety Data Sheets (SDS)</a:t>
            </a:r>
          </a:p>
        </p:txBody>
      </p:sp>
      <p:pic>
        <p:nvPicPr>
          <p:cNvPr id="2" name="Audio 1">
            <a:hlinkClick r:id="" action="ppaction://media"/>
            <a:extLst>
              <a:ext uri="{FF2B5EF4-FFF2-40B4-BE49-F238E27FC236}">
                <a16:creationId xmlns:a16="http://schemas.microsoft.com/office/drawing/2014/main" id="{582607C6-3E9C-4815-BAD8-9F5A8B81A8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90"/>
    </mc:Choice>
    <mc:Fallback xmlns="">
      <p:transition spd="slow" advTm="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801DE-3037-428D-8B30-222188D607BD}"/>
              </a:ext>
            </a:extLst>
          </p:cNvPr>
          <p:cNvSpPr>
            <a:spLocks noGrp="1"/>
          </p:cNvSpPr>
          <p:nvPr>
            <p:ph type="title"/>
          </p:nvPr>
        </p:nvSpPr>
        <p:spPr>
          <a:xfrm>
            <a:off x="625231" y="427242"/>
            <a:ext cx="9003678" cy="885743"/>
          </a:xfrm>
        </p:spPr>
        <p:txBody>
          <a:bodyPr>
            <a:noAutofit/>
          </a:bodyPr>
          <a:lstStyle/>
          <a:p>
            <a:pPr>
              <a:defRPr/>
            </a:pPr>
            <a:r>
              <a:rPr lang="en-US" sz="3200" b="1" dirty="0">
                <a:latin typeface="+mj-lt"/>
              </a:rPr>
              <a:t>All Chemicals Must Have a Safety Data Sheet (SDS)</a:t>
            </a:r>
          </a:p>
        </p:txBody>
      </p:sp>
      <p:sp>
        <p:nvSpPr>
          <p:cNvPr id="30723" name="Content Placeholder 2">
            <a:extLst>
              <a:ext uri="{FF2B5EF4-FFF2-40B4-BE49-F238E27FC236}">
                <a16:creationId xmlns:a16="http://schemas.microsoft.com/office/drawing/2014/main" id="{B8BFAE37-1318-4004-AD8C-4233CE057AE7}"/>
              </a:ext>
            </a:extLst>
          </p:cNvPr>
          <p:cNvSpPr>
            <a:spLocks noGrp="1"/>
          </p:cNvSpPr>
          <p:nvPr>
            <p:ph idx="1"/>
          </p:nvPr>
        </p:nvSpPr>
        <p:spPr>
          <a:xfrm>
            <a:off x="625231" y="1573498"/>
            <a:ext cx="9003678" cy="4857261"/>
          </a:xfrm>
        </p:spPr>
        <p:txBody>
          <a:bodyPr rtlCol="0">
            <a:noAutofit/>
          </a:bodyPr>
          <a:lstStyle/>
          <a:p>
            <a:pPr eaLnBrk="1" hangingPunct="1">
              <a:buFont typeface="Wingdings 2" panose="05020102010507070707" pitchFamily="18" charset="2"/>
              <a:buNone/>
              <a:defRPr/>
            </a:pPr>
            <a:r>
              <a:rPr lang="en-US" sz="2400" b="1" dirty="0">
                <a:latin typeface="+mn-lt"/>
              </a:rPr>
              <a:t>“Safety data sheet (SDS)” </a:t>
            </a:r>
            <a:r>
              <a:rPr lang="en-US" sz="2400" dirty="0"/>
              <a:t>is w</a:t>
            </a:r>
            <a:r>
              <a:rPr lang="en-US" sz="2400" dirty="0">
                <a:latin typeface="+mn-lt"/>
              </a:rPr>
              <a:t>ritten or printed material concerning a hazardous chemical that is prepared in accordance with section 5914(g).</a:t>
            </a:r>
          </a:p>
          <a:p>
            <a:pPr eaLnBrk="1" hangingPunct="1">
              <a:buFont typeface="Wingdings 2" panose="05020102010507070707" pitchFamily="18" charset="2"/>
              <a:buNone/>
              <a:defRPr/>
            </a:pPr>
            <a:r>
              <a:rPr lang="en-US" sz="2400" dirty="0">
                <a:latin typeface="+mn-lt"/>
              </a:rPr>
              <a:t>The SDS includes information such as:</a:t>
            </a:r>
          </a:p>
          <a:p>
            <a:pPr lvl="1" eaLnBrk="1" hangingPunct="1">
              <a:defRPr/>
            </a:pPr>
            <a:r>
              <a:rPr lang="en-US" sz="2133" dirty="0">
                <a:latin typeface="+mn-lt"/>
              </a:rPr>
              <a:t>the properties of each chemical</a:t>
            </a:r>
          </a:p>
          <a:p>
            <a:pPr lvl="1" eaLnBrk="1" hangingPunct="1">
              <a:defRPr/>
            </a:pPr>
            <a:r>
              <a:rPr lang="en-US" sz="2133" dirty="0">
                <a:latin typeface="+mn-lt"/>
              </a:rPr>
              <a:t>the physical, health, and environmental health hazards</a:t>
            </a:r>
          </a:p>
          <a:p>
            <a:pPr lvl="1" eaLnBrk="1" hangingPunct="1">
              <a:defRPr/>
            </a:pPr>
            <a:r>
              <a:rPr lang="en-US" sz="2133" dirty="0">
                <a:latin typeface="+mn-lt"/>
              </a:rPr>
              <a:t>protective measures</a:t>
            </a:r>
          </a:p>
          <a:p>
            <a:pPr lvl="1" eaLnBrk="1" hangingPunct="1">
              <a:defRPr/>
            </a:pPr>
            <a:r>
              <a:rPr lang="en-US" sz="2133" dirty="0">
                <a:latin typeface="+mn-lt"/>
              </a:rPr>
              <a:t>safety precautions for handling, storing, and transporting the chemical</a:t>
            </a:r>
          </a:p>
          <a:p>
            <a:pPr eaLnBrk="1" hangingPunct="1">
              <a:buFont typeface="Wingdings 2" panose="05020102010507070707" pitchFamily="18" charset="2"/>
              <a:buNone/>
              <a:defRPr/>
            </a:pPr>
            <a:r>
              <a:rPr lang="en-US" sz="2400" dirty="0">
                <a:latin typeface="+mn-lt"/>
              </a:rPr>
              <a:t>The information contained in the SDS must be in English (although it may be in other languages as well).</a:t>
            </a:r>
          </a:p>
        </p:txBody>
      </p:sp>
      <p:pic>
        <p:nvPicPr>
          <p:cNvPr id="12" name="Audio 11">
            <a:hlinkClick r:id="" action="ppaction://media"/>
            <a:extLst>
              <a:ext uri="{FF2B5EF4-FFF2-40B4-BE49-F238E27FC236}">
                <a16:creationId xmlns:a16="http://schemas.microsoft.com/office/drawing/2014/main" id="{2632F629-9EA8-4E5C-91D5-9CE5BA7A51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488"/>
    </mc:Choice>
    <mc:Fallback xmlns="">
      <p:transition spd="slow" advTm="4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F82E-4A72-4082-ACC1-DF8825EB51C4}"/>
              </a:ext>
            </a:extLst>
          </p:cNvPr>
          <p:cNvSpPr>
            <a:spLocks noGrp="1"/>
          </p:cNvSpPr>
          <p:nvPr>
            <p:ph type="title"/>
          </p:nvPr>
        </p:nvSpPr>
        <p:spPr>
          <a:xfrm>
            <a:off x="739857" y="690479"/>
            <a:ext cx="8736652" cy="1138321"/>
          </a:xfrm>
        </p:spPr>
        <p:txBody>
          <a:bodyPr>
            <a:normAutofit/>
          </a:bodyPr>
          <a:lstStyle/>
          <a:p>
            <a:pPr>
              <a:defRPr/>
            </a:pPr>
            <a:r>
              <a:rPr lang="en-US" sz="3200" b="1" dirty="0">
                <a:latin typeface="+mj-lt"/>
              </a:rPr>
              <a:t>All Chemicals Must Have a Safety Data Sheet (SDS)</a:t>
            </a:r>
          </a:p>
        </p:txBody>
      </p:sp>
      <p:sp>
        <p:nvSpPr>
          <p:cNvPr id="29699" name="Content Placeholder 2">
            <a:extLst>
              <a:ext uri="{FF2B5EF4-FFF2-40B4-BE49-F238E27FC236}">
                <a16:creationId xmlns:a16="http://schemas.microsoft.com/office/drawing/2014/main" id="{9C333C6D-3A06-410F-BC4E-9B7B55FE7366}"/>
              </a:ext>
            </a:extLst>
          </p:cNvPr>
          <p:cNvSpPr>
            <a:spLocks noGrp="1"/>
          </p:cNvSpPr>
          <p:nvPr>
            <p:ph idx="1"/>
          </p:nvPr>
        </p:nvSpPr>
        <p:spPr>
          <a:xfrm>
            <a:off x="739857" y="2050473"/>
            <a:ext cx="8736652" cy="2285999"/>
          </a:xfrm>
        </p:spPr>
        <p:txBody>
          <a:bodyPr>
            <a:normAutofit/>
          </a:bodyPr>
          <a:lstStyle/>
          <a:p>
            <a:pPr marL="0" indent="0">
              <a:spcAft>
                <a:spcPts val="800"/>
              </a:spcAft>
              <a:buNone/>
            </a:pPr>
            <a:r>
              <a:rPr lang="en-US" altLang="en-US" b="1" dirty="0">
                <a:latin typeface="+mn-lt"/>
              </a:rPr>
              <a:t>Sections 1 through 8 </a:t>
            </a:r>
            <a:r>
              <a:rPr lang="en-US" altLang="en-US" dirty="0">
                <a:latin typeface="+mn-lt"/>
              </a:rPr>
              <a:t>contain general information about the chemical, identification, hazards, composition, safe handling practices, and emergency control measures (e.g., fire fighting). This information should be helpful to those that need to get the information quickly.</a:t>
            </a:r>
          </a:p>
        </p:txBody>
      </p:sp>
      <p:pic>
        <p:nvPicPr>
          <p:cNvPr id="8" name="Audio 7">
            <a:hlinkClick r:id="" action="ppaction://media"/>
            <a:extLst>
              <a:ext uri="{FF2B5EF4-FFF2-40B4-BE49-F238E27FC236}">
                <a16:creationId xmlns:a16="http://schemas.microsoft.com/office/drawing/2014/main" id="{E20B8CA3-2319-4333-B061-2731EE0D76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85"/>
    </mc:Choice>
    <mc:Fallback xmlns="">
      <p:transition spd="slow" advTm="1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7149D437-FCB8-4F49-B0E5-5ECDF7721E78}"/>
              </a:ext>
            </a:extLst>
          </p:cNvPr>
          <p:cNvSpPr>
            <a:spLocks noGrp="1" noChangeArrowheads="1"/>
          </p:cNvSpPr>
          <p:nvPr>
            <p:ph type="title"/>
          </p:nvPr>
        </p:nvSpPr>
        <p:spPr>
          <a:xfrm>
            <a:off x="635651" y="573909"/>
            <a:ext cx="10972800" cy="860400"/>
          </a:xfrm>
        </p:spPr>
        <p:txBody>
          <a:bodyPr>
            <a:normAutofit/>
          </a:bodyPr>
          <a:lstStyle/>
          <a:p>
            <a:pPr>
              <a:defRPr/>
            </a:pPr>
            <a:r>
              <a:rPr lang="en-US" sz="3200" b="1" dirty="0">
                <a:latin typeface="+mj-lt"/>
              </a:rPr>
              <a:t>What is Hazard Communications?</a:t>
            </a:r>
          </a:p>
        </p:txBody>
      </p:sp>
      <p:sp>
        <p:nvSpPr>
          <p:cNvPr id="15363" name="Rectangle 3">
            <a:extLst>
              <a:ext uri="{FF2B5EF4-FFF2-40B4-BE49-F238E27FC236}">
                <a16:creationId xmlns:a16="http://schemas.microsoft.com/office/drawing/2014/main" id="{195D002D-EFFB-4859-A05C-523A568FB50E}"/>
              </a:ext>
            </a:extLst>
          </p:cNvPr>
          <p:cNvSpPr>
            <a:spLocks noGrp="1" noChangeArrowheads="1"/>
          </p:cNvSpPr>
          <p:nvPr>
            <p:ph idx="1"/>
          </p:nvPr>
        </p:nvSpPr>
        <p:spPr>
          <a:xfrm>
            <a:off x="635651" y="1564640"/>
            <a:ext cx="8887490" cy="4785320"/>
          </a:xfrm>
        </p:spPr>
        <p:txBody>
          <a:bodyPr rtlCol="0">
            <a:noAutofit/>
          </a:bodyPr>
          <a:lstStyle/>
          <a:p>
            <a:pPr>
              <a:spcAft>
                <a:spcPts val="800"/>
              </a:spcAft>
              <a:buFont typeface="Wingdings 2"/>
              <a:buChar char=""/>
              <a:defRPr/>
            </a:pPr>
            <a:r>
              <a:rPr lang="en-US" dirty="0">
                <a:latin typeface="+mn-lt"/>
              </a:rPr>
              <a:t>Known as the “Right to Know Law.” </a:t>
            </a:r>
          </a:p>
          <a:p>
            <a:pPr>
              <a:spcAft>
                <a:spcPts val="800"/>
              </a:spcAft>
              <a:buFont typeface="Wingdings 2"/>
              <a:buChar char=""/>
              <a:defRPr/>
            </a:pPr>
            <a:r>
              <a:rPr lang="en-US" dirty="0">
                <a:latin typeface="+mn-lt"/>
              </a:rPr>
              <a:t>Worker’s safety can be compromised through the improper handling of chemicals, which can result in injury or death due to fire, explosion or other serious accidents.</a:t>
            </a:r>
          </a:p>
          <a:p>
            <a:pPr>
              <a:spcAft>
                <a:spcPts val="800"/>
              </a:spcAft>
              <a:buFont typeface="Wingdings 2"/>
              <a:buChar char=""/>
              <a:defRPr/>
            </a:pPr>
            <a:r>
              <a:rPr lang="en-US" dirty="0">
                <a:latin typeface="+mn-lt"/>
              </a:rPr>
              <a:t>Hazard Communication determines the dangers of the chemicals you use on the job and tells you what these hazards are and how to protect yourself from them.</a:t>
            </a:r>
          </a:p>
        </p:txBody>
      </p:sp>
      <p:pic>
        <p:nvPicPr>
          <p:cNvPr id="7" name="Audio 6">
            <a:hlinkClick r:id="" action="ppaction://media"/>
            <a:extLst>
              <a:ext uri="{FF2B5EF4-FFF2-40B4-BE49-F238E27FC236}">
                <a16:creationId xmlns:a16="http://schemas.microsoft.com/office/drawing/2014/main" id="{81FF85D7-306F-42D0-AB00-B946A8B618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45"/>
    </mc:Choice>
    <mc:Fallback xmlns="">
      <p:transition spd="slow" advTm="2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1D8A9-4B87-41D0-BE24-F98935575C61}"/>
              </a:ext>
            </a:extLst>
          </p:cNvPr>
          <p:cNvSpPr>
            <a:spLocks noGrp="1"/>
          </p:cNvSpPr>
          <p:nvPr>
            <p:ph type="title"/>
          </p:nvPr>
        </p:nvSpPr>
        <p:spPr>
          <a:xfrm>
            <a:off x="739856" y="458504"/>
            <a:ext cx="8426446" cy="1204041"/>
          </a:xfrm>
        </p:spPr>
        <p:txBody>
          <a:bodyPr>
            <a:normAutofit/>
          </a:bodyPr>
          <a:lstStyle/>
          <a:p>
            <a:pPr eaLnBrk="1" hangingPunct="1">
              <a:defRPr/>
            </a:pPr>
            <a:r>
              <a:rPr lang="en-US" sz="3200" b="1" dirty="0">
                <a:latin typeface="+mj-lt"/>
              </a:rPr>
              <a:t>All Chemicals Must Have a Safety Data Sheet (SDS)</a:t>
            </a:r>
          </a:p>
        </p:txBody>
      </p:sp>
      <p:sp>
        <p:nvSpPr>
          <p:cNvPr id="30723" name="Content Placeholder 2">
            <a:extLst>
              <a:ext uri="{FF2B5EF4-FFF2-40B4-BE49-F238E27FC236}">
                <a16:creationId xmlns:a16="http://schemas.microsoft.com/office/drawing/2014/main" id="{C423CA1D-2B93-4974-9A6F-8FF4671D34ED}"/>
              </a:ext>
            </a:extLst>
          </p:cNvPr>
          <p:cNvSpPr>
            <a:spLocks noGrp="1"/>
          </p:cNvSpPr>
          <p:nvPr>
            <p:ph idx="1"/>
          </p:nvPr>
        </p:nvSpPr>
        <p:spPr>
          <a:xfrm>
            <a:off x="739856" y="1856509"/>
            <a:ext cx="8908330" cy="4542987"/>
          </a:xfrm>
        </p:spPr>
        <p:txBody>
          <a:bodyPr>
            <a:normAutofit/>
          </a:bodyPr>
          <a:lstStyle/>
          <a:p>
            <a:pPr marL="156629" indent="0">
              <a:spcAft>
                <a:spcPts val="800"/>
              </a:spcAft>
              <a:buNone/>
            </a:pPr>
            <a:r>
              <a:rPr lang="en-US" altLang="en-US" b="1" dirty="0">
                <a:latin typeface="+mn-lt"/>
              </a:rPr>
              <a:t>Section 1, Identification includes:</a:t>
            </a:r>
          </a:p>
          <a:p>
            <a:pPr marL="842429" lvl="1">
              <a:spcAft>
                <a:spcPts val="800"/>
              </a:spcAft>
            </a:pPr>
            <a:r>
              <a:rPr lang="en-US" altLang="en-US" dirty="0">
                <a:latin typeface="+mn-lt"/>
              </a:rPr>
              <a:t>product identifier</a:t>
            </a:r>
          </a:p>
          <a:p>
            <a:pPr marL="842429" lvl="1">
              <a:spcAft>
                <a:spcPts val="800"/>
              </a:spcAft>
            </a:pPr>
            <a:r>
              <a:rPr lang="en-US" altLang="en-US" dirty="0">
                <a:latin typeface="+mn-lt"/>
              </a:rPr>
              <a:t>manufacturer or distributor name, address, phone number</a:t>
            </a:r>
          </a:p>
          <a:p>
            <a:pPr marL="842429" lvl="1">
              <a:spcAft>
                <a:spcPts val="800"/>
              </a:spcAft>
            </a:pPr>
            <a:r>
              <a:rPr lang="en-US" altLang="en-US" dirty="0">
                <a:latin typeface="+mn-lt"/>
              </a:rPr>
              <a:t>emergency phone number</a:t>
            </a:r>
          </a:p>
          <a:p>
            <a:pPr marL="842429" lvl="1">
              <a:spcAft>
                <a:spcPts val="800"/>
              </a:spcAft>
            </a:pPr>
            <a:r>
              <a:rPr lang="en-US" altLang="en-US" dirty="0">
                <a:latin typeface="+mn-lt"/>
              </a:rPr>
              <a:t>recommended use</a:t>
            </a:r>
          </a:p>
          <a:p>
            <a:pPr marL="842429" lvl="1">
              <a:spcAft>
                <a:spcPts val="800"/>
              </a:spcAft>
            </a:pPr>
            <a:r>
              <a:rPr lang="en-US" altLang="en-US" dirty="0">
                <a:latin typeface="+mn-lt"/>
              </a:rPr>
              <a:t>restrictions on use</a:t>
            </a:r>
          </a:p>
          <a:p>
            <a:pPr marL="156629" indent="0">
              <a:spcAft>
                <a:spcPts val="800"/>
              </a:spcAft>
              <a:buNone/>
            </a:pPr>
            <a:r>
              <a:rPr lang="en-US" altLang="en-US" b="1" dirty="0">
                <a:latin typeface="+mn-lt"/>
              </a:rPr>
              <a:t>Section 2, Hazard(s) identification includes:</a:t>
            </a:r>
          </a:p>
          <a:p>
            <a:pPr marL="842429" lvl="1">
              <a:spcAft>
                <a:spcPts val="800"/>
              </a:spcAft>
            </a:pPr>
            <a:r>
              <a:rPr lang="en-US" altLang="en-US" dirty="0">
                <a:latin typeface="+mn-lt"/>
              </a:rPr>
              <a:t>all hazards regarding the chemical</a:t>
            </a:r>
          </a:p>
          <a:p>
            <a:pPr marL="842429" lvl="1">
              <a:spcAft>
                <a:spcPts val="800"/>
              </a:spcAft>
            </a:pPr>
            <a:r>
              <a:rPr lang="en-US" altLang="en-US" dirty="0">
                <a:latin typeface="+mn-lt"/>
              </a:rPr>
              <a:t>required label elements</a:t>
            </a:r>
          </a:p>
        </p:txBody>
      </p:sp>
      <p:pic>
        <p:nvPicPr>
          <p:cNvPr id="5" name="Audio 4">
            <a:hlinkClick r:id="" action="ppaction://media"/>
            <a:extLst>
              <a:ext uri="{FF2B5EF4-FFF2-40B4-BE49-F238E27FC236}">
                <a16:creationId xmlns:a16="http://schemas.microsoft.com/office/drawing/2014/main" id="{FF8C99EB-1C9E-40DC-99BA-40312A66D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145"/>
    </mc:Choice>
    <mc:Fallback xmlns="">
      <p:transition spd="slow" advTm="3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8C9C-0E10-46A6-8552-FD8AEFD3E5FD}"/>
              </a:ext>
            </a:extLst>
          </p:cNvPr>
          <p:cNvSpPr>
            <a:spLocks noGrp="1"/>
          </p:cNvSpPr>
          <p:nvPr>
            <p:ph type="title"/>
          </p:nvPr>
        </p:nvSpPr>
        <p:spPr>
          <a:xfrm>
            <a:off x="625231" y="575862"/>
            <a:ext cx="8708340" cy="1197182"/>
          </a:xfrm>
        </p:spPr>
        <p:txBody>
          <a:bodyPr>
            <a:normAutofit/>
          </a:bodyPr>
          <a:lstStyle/>
          <a:p>
            <a:pPr eaLnBrk="1" hangingPunct="1">
              <a:defRPr/>
            </a:pPr>
            <a:r>
              <a:rPr lang="en-US" sz="3200" b="1" dirty="0">
                <a:latin typeface="+mj-lt"/>
              </a:rPr>
              <a:t>All Chemicals Must Have a Safety Data Sheet (SDS)</a:t>
            </a:r>
          </a:p>
        </p:txBody>
      </p:sp>
      <p:sp>
        <p:nvSpPr>
          <p:cNvPr id="31747" name="Content Placeholder 2">
            <a:extLst>
              <a:ext uri="{FF2B5EF4-FFF2-40B4-BE49-F238E27FC236}">
                <a16:creationId xmlns:a16="http://schemas.microsoft.com/office/drawing/2014/main" id="{1CF41AFA-2A77-45D5-9E25-E8DC4DD9627E}"/>
              </a:ext>
            </a:extLst>
          </p:cNvPr>
          <p:cNvSpPr>
            <a:spLocks noGrp="1"/>
          </p:cNvSpPr>
          <p:nvPr>
            <p:ph idx="1"/>
          </p:nvPr>
        </p:nvSpPr>
        <p:spPr>
          <a:xfrm>
            <a:off x="625231" y="2122108"/>
            <a:ext cx="8708340" cy="3585133"/>
          </a:xfrm>
        </p:spPr>
        <p:txBody>
          <a:bodyPr>
            <a:normAutofit/>
          </a:bodyPr>
          <a:lstStyle/>
          <a:p>
            <a:pPr marL="156629" indent="0">
              <a:spcAft>
                <a:spcPts val="800"/>
              </a:spcAft>
              <a:buNone/>
            </a:pPr>
            <a:r>
              <a:rPr lang="fr-FR" altLang="en-US" b="1" dirty="0">
                <a:latin typeface="+mn-lt"/>
              </a:rPr>
              <a:t>Section 3, Composition/information on </a:t>
            </a:r>
            <a:r>
              <a:rPr lang="fr-FR" altLang="en-US" b="1" dirty="0" err="1">
                <a:latin typeface="+mn-lt"/>
              </a:rPr>
              <a:t>ingredients</a:t>
            </a:r>
            <a:r>
              <a:rPr lang="fr-FR" altLang="en-US" b="1" dirty="0">
                <a:latin typeface="+mn-lt"/>
              </a:rPr>
              <a:t>:</a:t>
            </a:r>
          </a:p>
          <a:p>
            <a:pPr marL="842429" lvl="1">
              <a:spcAft>
                <a:spcPts val="800"/>
              </a:spcAft>
            </a:pPr>
            <a:r>
              <a:rPr lang="en-US" altLang="en-US" dirty="0">
                <a:latin typeface="+mn-lt"/>
              </a:rPr>
              <a:t>includes information on chemical ingredients</a:t>
            </a:r>
          </a:p>
          <a:p>
            <a:pPr marL="842429" lvl="1">
              <a:spcAft>
                <a:spcPts val="800"/>
              </a:spcAft>
            </a:pPr>
            <a:r>
              <a:rPr lang="en-US" altLang="en-US" dirty="0">
                <a:latin typeface="+mn-lt"/>
              </a:rPr>
              <a:t>trade secret claims</a:t>
            </a:r>
          </a:p>
          <a:p>
            <a:pPr marL="156629" indent="0">
              <a:spcAft>
                <a:spcPts val="800"/>
              </a:spcAft>
              <a:buNone/>
            </a:pPr>
            <a:r>
              <a:rPr lang="en-US" altLang="en-US" b="1" dirty="0">
                <a:latin typeface="+mn-lt"/>
              </a:rPr>
              <a:t>Section 4, First-aid measures: </a:t>
            </a:r>
          </a:p>
          <a:p>
            <a:pPr marL="842429" lvl="1">
              <a:spcAft>
                <a:spcPts val="800"/>
              </a:spcAft>
            </a:pPr>
            <a:r>
              <a:rPr lang="en-US" dirty="0">
                <a:solidFill>
                  <a:srgbClr val="777777"/>
                </a:solidFill>
              </a:rPr>
              <a:t>Includes r</a:t>
            </a:r>
            <a:r>
              <a:rPr lang="en-US" b="0" i="0" dirty="0">
                <a:solidFill>
                  <a:srgbClr val="777777"/>
                </a:solidFill>
                <a:effectLst/>
                <a:latin typeface="+mn-lt"/>
              </a:rPr>
              <a:t>equired first aid treatment for exposure to a chemical</a:t>
            </a:r>
          </a:p>
          <a:p>
            <a:pPr marL="842429" lvl="1">
              <a:spcAft>
                <a:spcPts val="800"/>
              </a:spcAft>
            </a:pPr>
            <a:r>
              <a:rPr lang="en-US" dirty="0">
                <a:solidFill>
                  <a:srgbClr val="777777"/>
                </a:solidFill>
              </a:rPr>
              <a:t>a list of </a:t>
            </a:r>
            <a:r>
              <a:rPr lang="en-US" b="0" i="0" dirty="0">
                <a:solidFill>
                  <a:srgbClr val="777777"/>
                </a:solidFill>
                <a:effectLst/>
                <a:latin typeface="+mn-lt"/>
              </a:rPr>
              <a:t>symptoms (immediate or delayed) of exposure</a:t>
            </a:r>
            <a:endParaRPr lang="en-US" altLang="en-US" dirty="0">
              <a:latin typeface="+mn-lt"/>
            </a:endParaRPr>
          </a:p>
        </p:txBody>
      </p:sp>
      <p:pic>
        <p:nvPicPr>
          <p:cNvPr id="5" name="Audio 4">
            <a:hlinkClick r:id="" action="ppaction://media"/>
            <a:extLst>
              <a:ext uri="{FF2B5EF4-FFF2-40B4-BE49-F238E27FC236}">
                <a16:creationId xmlns:a16="http://schemas.microsoft.com/office/drawing/2014/main" id="{23F59661-DA5B-451B-9117-00276F376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84"/>
    </mc:Choice>
    <mc:Fallback xmlns="">
      <p:transition spd="slow" advTm="2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664F3-35AB-47C5-BF39-03BC1C5251C5}"/>
              </a:ext>
            </a:extLst>
          </p:cNvPr>
          <p:cNvSpPr>
            <a:spLocks noGrp="1"/>
          </p:cNvSpPr>
          <p:nvPr>
            <p:ph type="title"/>
          </p:nvPr>
        </p:nvSpPr>
        <p:spPr>
          <a:xfrm>
            <a:off x="609597" y="532224"/>
            <a:ext cx="8908474" cy="1255011"/>
          </a:xfrm>
        </p:spPr>
        <p:txBody>
          <a:bodyPr>
            <a:noAutofit/>
          </a:bodyPr>
          <a:lstStyle/>
          <a:p>
            <a:pPr eaLnBrk="1" hangingPunct="1">
              <a:defRPr/>
            </a:pPr>
            <a:r>
              <a:rPr lang="en-US" sz="3200" b="1" dirty="0">
                <a:latin typeface="+mj-lt"/>
              </a:rPr>
              <a:t>All Chemicals Must Have a Safety Data Sheet (SDS)</a:t>
            </a:r>
          </a:p>
        </p:txBody>
      </p:sp>
      <p:sp>
        <p:nvSpPr>
          <p:cNvPr id="32771" name="Content Placeholder 2">
            <a:extLst>
              <a:ext uri="{FF2B5EF4-FFF2-40B4-BE49-F238E27FC236}">
                <a16:creationId xmlns:a16="http://schemas.microsoft.com/office/drawing/2014/main" id="{61ABEAC4-A37C-41CF-B9FE-987F4F5C66F7}"/>
              </a:ext>
            </a:extLst>
          </p:cNvPr>
          <p:cNvSpPr>
            <a:spLocks noGrp="1"/>
          </p:cNvSpPr>
          <p:nvPr>
            <p:ph idx="1"/>
          </p:nvPr>
        </p:nvSpPr>
        <p:spPr>
          <a:xfrm>
            <a:off x="609597" y="1967346"/>
            <a:ext cx="8908474" cy="4028544"/>
          </a:xfrm>
        </p:spPr>
        <p:txBody>
          <a:bodyPr>
            <a:normAutofit/>
          </a:bodyPr>
          <a:lstStyle/>
          <a:p>
            <a:pPr marL="156629" indent="0">
              <a:spcAft>
                <a:spcPts val="800"/>
              </a:spcAft>
              <a:buNone/>
            </a:pPr>
            <a:r>
              <a:rPr lang="en-US" altLang="en-US" b="1" dirty="0">
                <a:latin typeface="+mn-lt"/>
              </a:rPr>
              <a:t>Section 5, Fire-fighting measures:</a:t>
            </a:r>
          </a:p>
          <a:p>
            <a:pPr marL="842429" lvl="1">
              <a:spcAft>
                <a:spcPts val="800"/>
              </a:spcAft>
            </a:pPr>
            <a:r>
              <a:rPr lang="en-US" altLang="en-US" dirty="0"/>
              <a:t>s</a:t>
            </a:r>
            <a:r>
              <a:rPr lang="en-US" altLang="en-US" dirty="0">
                <a:latin typeface="+mn-lt"/>
              </a:rPr>
              <a:t>uitable extinguishing techniques</a:t>
            </a:r>
          </a:p>
          <a:p>
            <a:pPr marL="842429" lvl="1">
              <a:spcAft>
                <a:spcPts val="800"/>
              </a:spcAft>
            </a:pPr>
            <a:r>
              <a:rPr lang="en-US" altLang="en-US" dirty="0"/>
              <a:t>e</a:t>
            </a:r>
            <a:r>
              <a:rPr lang="en-US" altLang="en-US" dirty="0">
                <a:latin typeface="+mn-lt"/>
              </a:rPr>
              <a:t>quipment</a:t>
            </a:r>
          </a:p>
          <a:p>
            <a:pPr marL="842429" lvl="1">
              <a:spcAft>
                <a:spcPts val="800"/>
              </a:spcAft>
            </a:pPr>
            <a:r>
              <a:rPr lang="en-US" altLang="en-US" dirty="0">
                <a:latin typeface="+mn-lt"/>
              </a:rPr>
              <a:t>chemical hazards from fire</a:t>
            </a:r>
          </a:p>
          <a:p>
            <a:pPr marL="156629" indent="0">
              <a:spcAft>
                <a:spcPts val="800"/>
              </a:spcAft>
              <a:buNone/>
            </a:pPr>
            <a:r>
              <a:rPr lang="en-US" altLang="en-US" b="1" dirty="0">
                <a:latin typeface="+mn-lt"/>
              </a:rPr>
              <a:t>Section 6, Accidental release measures: </a:t>
            </a:r>
          </a:p>
          <a:p>
            <a:pPr marL="842429" lvl="1">
              <a:spcAft>
                <a:spcPts val="800"/>
              </a:spcAft>
            </a:pPr>
            <a:r>
              <a:rPr lang="en-US" altLang="en-US" dirty="0">
                <a:latin typeface="+mn-lt"/>
              </a:rPr>
              <a:t>lists emergency procedures </a:t>
            </a:r>
          </a:p>
          <a:p>
            <a:pPr marL="842429" lvl="1">
              <a:spcAft>
                <a:spcPts val="800"/>
              </a:spcAft>
            </a:pPr>
            <a:r>
              <a:rPr lang="en-US" altLang="en-US" dirty="0">
                <a:latin typeface="+mn-lt"/>
              </a:rPr>
              <a:t>protective equipment</a:t>
            </a:r>
          </a:p>
          <a:p>
            <a:pPr marL="842429" lvl="1">
              <a:spcAft>
                <a:spcPts val="800"/>
              </a:spcAft>
            </a:pPr>
            <a:r>
              <a:rPr lang="en-US" altLang="en-US" dirty="0">
                <a:latin typeface="+mn-lt"/>
              </a:rPr>
              <a:t>proper methods of containment and cleanup.  </a:t>
            </a:r>
          </a:p>
        </p:txBody>
      </p:sp>
      <p:pic>
        <p:nvPicPr>
          <p:cNvPr id="3" name="Audio 2">
            <a:hlinkClick r:id="" action="ppaction://media"/>
            <a:extLst>
              <a:ext uri="{FF2B5EF4-FFF2-40B4-BE49-F238E27FC236}">
                <a16:creationId xmlns:a16="http://schemas.microsoft.com/office/drawing/2014/main" id="{B54E3B53-588C-41AB-A8E5-2B758A5B7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226"/>
    </mc:Choice>
    <mc:Fallback xmlns="">
      <p:transition spd="slow" advTm="2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5707-E8E2-4717-A064-6E7E94276688}"/>
              </a:ext>
            </a:extLst>
          </p:cNvPr>
          <p:cNvSpPr>
            <a:spLocks noGrp="1"/>
          </p:cNvSpPr>
          <p:nvPr>
            <p:ph type="title"/>
          </p:nvPr>
        </p:nvSpPr>
        <p:spPr>
          <a:xfrm>
            <a:off x="625231" y="497485"/>
            <a:ext cx="9031387" cy="1206624"/>
          </a:xfrm>
        </p:spPr>
        <p:txBody>
          <a:bodyPr>
            <a:normAutofit/>
          </a:bodyPr>
          <a:lstStyle/>
          <a:p>
            <a:pPr eaLnBrk="1" hangingPunct="1">
              <a:defRPr/>
            </a:pPr>
            <a:r>
              <a:rPr lang="en-US" sz="3200" b="1" dirty="0">
                <a:latin typeface="+mj-lt"/>
              </a:rPr>
              <a:t>All Chemicals Must Have a Safety Data Sheet (SDS)</a:t>
            </a:r>
          </a:p>
        </p:txBody>
      </p:sp>
      <p:sp>
        <p:nvSpPr>
          <p:cNvPr id="33795" name="Content Placeholder 2">
            <a:extLst>
              <a:ext uri="{FF2B5EF4-FFF2-40B4-BE49-F238E27FC236}">
                <a16:creationId xmlns:a16="http://schemas.microsoft.com/office/drawing/2014/main" id="{ACED55FA-6A63-4A5C-B654-61B59B29BD4D}"/>
              </a:ext>
            </a:extLst>
          </p:cNvPr>
          <p:cNvSpPr>
            <a:spLocks noGrp="1"/>
          </p:cNvSpPr>
          <p:nvPr>
            <p:ph idx="1"/>
          </p:nvPr>
        </p:nvSpPr>
        <p:spPr>
          <a:xfrm>
            <a:off x="625231" y="2030140"/>
            <a:ext cx="9031387" cy="4330375"/>
          </a:xfrm>
        </p:spPr>
        <p:txBody>
          <a:bodyPr>
            <a:normAutofit/>
          </a:bodyPr>
          <a:lstStyle/>
          <a:p>
            <a:pPr marL="156629" indent="0">
              <a:spcAft>
                <a:spcPts val="800"/>
              </a:spcAft>
              <a:buNone/>
            </a:pPr>
            <a:r>
              <a:rPr lang="en-US" altLang="en-US" b="1" dirty="0">
                <a:latin typeface="+mn-lt"/>
              </a:rPr>
              <a:t>Section 7, Handling and storage: </a:t>
            </a:r>
          </a:p>
          <a:p>
            <a:pPr marL="842429" lvl="1">
              <a:spcAft>
                <a:spcPts val="800"/>
              </a:spcAft>
            </a:pPr>
            <a:r>
              <a:rPr lang="en-US" altLang="en-US" dirty="0">
                <a:latin typeface="+mn-lt"/>
              </a:rPr>
              <a:t>lists precautions for safe handling and storage, including incompatibilities. </a:t>
            </a:r>
          </a:p>
          <a:p>
            <a:pPr marL="156629" indent="0">
              <a:spcAft>
                <a:spcPts val="800"/>
              </a:spcAft>
              <a:buNone/>
            </a:pPr>
            <a:r>
              <a:rPr lang="en-US" altLang="en-US" b="1" dirty="0">
                <a:latin typeface="+mn-lt"/>
              </a:rPr>
              <a:t>Section 8, Exposure controls/personal protection: </a:t>
            </a:r>
          </a:p>
          <a:p>
            <a:pPr marL="842429" lvl="1">
              <a:spcAft>
                <a:spcPts val="800"/>
              </a:spcAft>
            </a:pPr>
            <a:r>
              <a:rPr lang="fr-FR" altLang="en-US" dirty="0" err="1">
                <a:latin typeface="+mn-lt"/>
              </a:rPr>
              <a:t>lists</a:t>
            </a:r>
            <a:r>
              <a:rPr lang="fr-FR" altLang="en-US" dirty="0">
                <a:latin typeface="+mn-lt"/>
              </a:rPr>
              <a:t> </a:t>
            </a:r>
            <a:r>
              <a:rPr lang="fr-FR" altLang="en-US" dirty="0" err="1">
                <a:latin typeface="+mn-lt"/>
              </a:rPr>
              <a:t>OSHA’s</a:t>
            </a:r>
            <a:r>
              <a:rPr lang="fr-FR" altLang="en-US" dirty="0">
                <a:latin typeface="+mn-lt"/>
              </a:rPr>
              <a:t> Permissible </a:t>
            </a:r>
            <a:r>
              <a:rPr lang="fr-FR" altLang="en-US" dirty="0" err="1">
                <a:latin typeface="+mn-lt"/>
              </a:rPr>
              <a:t>Exposure</a:t>
            </a:r>
            <a:r>
              <a:rPr lang="fr-FR" altLang="en-US" dirty="0">
                <a:latin typeface="+mn-lt"/>
              </a:rPr>
              <a:t> Limits (</a:t>
            </a:r>
            <a:r>
              <a:rPr lang="fr-FR" altLang="en-US" dirty="0" err="1">
                <a:latin typeface="+mn-lt"/>
              </a:rPr>
              <a:t>PELs</a:t>
            </a:r>
            <a:r>
              <a:rPr lang="fr-FR" altLang="en-US" dirty="0">
                <a:latin typeface="+mn-lt"/>
              </a:rPr>
              <a:t>)</a:t>
            </a:r>
          </a:p>
          <a:p>
            <a:pPr marL="842429" lvl="1">
              <a:spcAft>
                <a:spcPts val="800"/>
              </a:spcAft>
            </a:pPr>
            <a:r>
              <a:rPr lang="en-US" altLang="en-US" dirty="0">
                <a:latin typeface="+mn-lt"/>
              </a:rPr>
              <a:t>threshold Limit Values (TLVs)</a:t>
            </a:r>
          </a:p>
          <a:p>
            <a:pPr marL="842429" lvl="1">
              <a:spcAft>
                <a:spcPts val="800"/>
              </a:spcAft>
            </a:pPr>
            <a:r>
              <a:rPr lang="en-US" altLang="en-US" dirty="0">
                <a:latin typeface="+mn-lt"/>
              </a:rPr>
              <a:t>appropriate engineering controls</a:t>
            </a:r>
          </a:p>
          <a:p>
            <a:pPr marL="842429" lvl="1">
              <a:spcAft>
                <a:spcPts val="800"/>
              </a:spcAft>
            </a:pPr>
            <a:r>
              <a:rPr lang="en-US" altLang="en-US" dirty="0">
                <a:latin typeface="+mn-lt"/>
              </a:rPr>
              <a:t>personal protective equipment (PPE)</a:t>
            </a:r>
          </a:p>
        </p:txBody>
      </p:sp>
      <p:pic>
        <p:nvPicPr>
          <p:cNvPr id="5" name="Audio 4">
            <a:hlinkClick r:id="" action="ppaction://media"/>
            <a:extLst>
              <a:ext uri="{FF2B5EF4-FFF2-40B4-BE49-F238E27FC236}">
                <a16:creationId xmlns:a16="http://schemas.microsoft.com/office/drawing/2014/main" id="{36746F09-8500-4496-A56D-0F05C5302D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90"/>
    </mc:Choice>
    <mc:Fallback xmlns="">
      <p:transition spd="slow" advTm="3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06D0-30E7-4DA7-BE62-E4B7F5ADD1E7}"/>
              </a:ext>
            </a:extLst>
          </p:cNvPr>
          <p:cNvSpPr>
            <a:spLocks noGrp="1"/>
          </p:cNvSpPr>
          <p:nvPr>
            <p:ph type="title"/>
          </p:nvPr>
        </p:nvSpPr>
        <p:spPr>
          <a:xfrm>
            <a:off x="698175" y="756672"/>
            <a:ext cx="8903263" cy="802379"/>
          </a:xfrm>
        </p:spPr>
        <p:txBody>
          <a:bodyPr>
            <a:noAutofit/>
          </a:bodyPr>
          <a:lstStyle/>
          <a:p>
            <a:pPr eaLnBrk="1" hangingPunct="1">
              <a:defRPr/>
            </a:pPr>
            <a:r>
              <a:rPr lang="en-US" sz="3200" b="1" dirty="0">
                <a:latin typeface="+mj-lt"/>
              </a:rPr>
              <a:t>All Chemicals Must Have a Safety Data Sheet (SDS)</a:t>
            </a:r>
          </a:p>
        </p:txBody>
      </p:sp>
      <p:sp>
        <p:nvSpPr>
          <p:cNvPr id="34819" name="Content Placeholder 2">
            <a:extLst>
              <a:ext uri="{FF2B5EF4-FFF2-40B4-BE49-F238E27FC236}">
                <a16:creationId xmlns:a16="http://schemas.microsoft.com/office/drawing/2014/main" id="{2075C909-51B2-4B0D-B5E6-E201C9DB9A15}"/>
              </a:ext>
            </a:extLst>
          </p:cNvPr>
          <p:cNvSpPr>
            <a:spLocks noGrp="1"/>
          </p:cNvSpPr>
          <p:nvPr>
            <p:ph idx="1"/>
          </p:nvPr>
        </p:nvSpPr>
        <p:spPr>
          <a:xfrm>
            <a:off x="698175" y="2068709"/>
            <a:ext cx="8903263" cy="3677797"/>
          </a:xfrm>
        </p:spPr>
        <p:txBody>
          <a:bodyPr>
            <a:normAutofit/>
          </a:bodyPr>
          <a:lstStyle/>
          <a:p>
            <a:pPr marL="0" indent="0" eaLnBrk="1" hangingPunct="1">
              <a:buNone/>
            </a:pPr>
            <a:r>
              <a:rPr lang="en-US" altLang="en-US" b="1" dirty="0"/>
              <a:t>Sections 9 through 11 and 16:</a:t>
            </a:r>
          </a:p>
          <a:p>
            <a:pPr marL="0" indent="0" eaLnBrk="1" hangingPunct="1">
              <a:buNone/>
            </a:pPr>
            <a:r>
              <a:rPr lang="en-US" altLang="en-US" dirty="0"/>
              <a:t>Contain other technical and scientific information such as:</a:t>
            </a:r>
          </a:p>
          <a:p>
            <a:pPr lvl="1"/>
            <a:r>
              <a:rPr lang="en-US" altLang="en-US" dirty="0">
                <a:latin typeface="+mn-lt"/>
              </a:rPr>
              <a:t>physical and chemical properties</a:t>
            </a:r>
          </a:p>
          <a:p>
            <a:pPr lvl="1"/>
            <a:r>
              <a:rPr lang="en-US" altLang="en-US" dirty="0">
                <a:latin typeface="+mn-lt"/>
              </a:rPr>
              <a:t>stability and reactivity information</a:t>
            </a:r>
          </a:p>
          <a:p>
            <a:pPr lvl="1"/>
            <a:r>
              <a:rPr lang="en-US" altLang="en-US" dirty="0">
                <a:latin typeface="+mn-lt"/>
              </a:rPr>
              <a:t>toxicological information (signs of over exposure)</a:t>
            </a:r>
          </a:p>
          <a:p>
            <a:pPr lvl="1"/>
            <a:r>
              <a:rPr lang="en-US" altLang="en-US" dirty="0">
                <a:latin typeface="+mn-lt"/>
              </a:rPr>
              <a:t>exposure control information</a:t>
            </a:r>
          </a:p>
          <a:p>
            <a:pPr lvl="1"/>
            <a:r>
              <a:rPr lang="en-US" altLang="en-US" dirty="0">
                <a:latin typeface="+mn-lt"/>
              </a:rPr>
              <a:t>other information including the date of preparation or last revision</a:t>
            </a:r>
          </a:p>
          <a:p>
            <a:pPr lvl="1"/>
            <a:endParaRPr lang="en-US" altLang="en-US" dirty="0"/>
          </a:p>
          <a:p>
            <a:pPr marL="57150" indent="0">
              <a:buNone/>
            </a:pPr>
            <a:r>
              <a:rPr lang="en-US" altLang="en-US" dirty="0"/>
              <a:t>If the person preparing the SDS does not find any relevant information for any of the required sections, the SDS must say so.  </a:t>
            </a:r>
          </a:p>
          <a:p>
            <a:pPr marL="57150" indent="0">
              <a:buNone/>
            </a:pPr>
            <a:endParaRPr lang="en-US" altLang="en-US" dirty="0">
              <a:latin typeface="+mn-lt"/>
            </a:endParaRPr>
          </a:p>
        </p:txBody>
      </p:sp>
      <p:pic>
        <p:nvPicPr>
          <p:cNvPr id="6" name="Audio 5">
            <a:hlinkClick r:id="" action="ppaction://media"/>
            <a:extLst>
              <a:ext uri="{FF2B5EF4-FFF2-40B4-BE49-F238E27FC236}">
                <a16:creationId xmlns:a16="http://schemas.microsoft.com/office/drawing/2014/main" id="{43D30202-7621-4E6B-A2F5-693F28269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16"/>
    </mc:Choice>
    <mc:Fallback xmlns="">
      <p:transition spd="slow" advTm="37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BD133-09EB-46F6-A68A-B1C00D0C0B2D}"/>
              </a:ext>
            </a:extLst>
          </p:cNvPr>
          <p:cNvSpPr>
            <a:spLocks noGrp="1"/>
          </p:cNvSpPr>
          <p:nvPr>
            <p:ph type="title"/>
          </p:nvPr>
        </p:nvSpPr>
        <p:spPr>
          <a:xfrm>
            <a:off x="687753" y="718965"/>
            <a:ext cx="10972800" cy="860400"/>
          </a:xfrm>
        </p:spPr>
        <p:txBody>
          <a:bodyPr/>
          <a:lstStyle/>
          <a:p>
            <a:pPr>
              <a:defRPr/>
            </a:pPr>
            <a:r>
              <a:rPr lang="en-US" sz="3200" b="1" dirty="0">
                <a:latin typeface="+mj-lt"/>
              </a:rPr>
              <a:t>HAZARD RATING SYSTEMS</a:t>
            </a:r>
          </a:p>
        </p:txBody>
      </p:sp>
      <p:sp>
        <p:nvSpPr>
          <p:cNvPr id="44035" name="Content Placeholder 2">
            <a:extLst>
              <a:ext uri="{FF2B5EF4-FFF2-40B4-BE49-F238E27FC236}">
                <a16:creationId xmlns:a16="http://schemas.microsoft.com/office/drawing/2014/main" id="{364A76BD-B993-4EB3-9027-33141B995D31}"/>
              </a:ext>
            </a:extLst>
          </p:cNvPr>
          <p:cNvSpPr>
            <a:spLocks noGrp="1"/>
          </p:cNvSpPr>
          <p:nvPr>
            <p:ph idx="1"/>
          </p:nvPr>
        </p:nvSpPr>
        <p:spPr>
          <a:xfrm>
            <a:off x="687753" y="1771487"/>
            <a:ext cx="10972800" cy="2834380"/>
          </a:xfrm>
        </p:spPr>
        <p:txBody>
          <a:bodyPr/>
          <a:lstStyle/>
          <a:p>
            <a:pPr eaLnBrk="1" hangingPunct="1">
              <a:buFont typeface="Wingdings 2" panose="05020102010507070707" pitchFamily="18" charset="2"/>
              <a:buNone/>
            </a:pPr>
            <a:r>
              <a:rPr lang="en-US" altLang="en-US" dirty="0"/>
              <a:t>There are two systems that rate the hazards associated with chemical use.  They are:</a:t>
            </a:r>
          </a:p>
          <a:p>
            <a:pPr eaLnBrk="1" hangingPunct="1">
              <a:buFont typeface="Wingdings 2" panose="05020102010507070707" pitchFamily="18" charset="2"/>
              <a:buNone/>
            </a:pPr>
            <a:endParaRPr lang="en-US" altLang="en-US" dirty="0"/>
          </a:p>
          <a:p>
            <a:pPr lvl="1"/>
            <a:r>
              <a:rPr lang="en-US" altLang="en-US" dirty="0">
                <a:latin typeface="+mn-lt"/>
              </a:rPr>
              <a:t>NFPA - NATIONAL FIRE PROTECTION ASSOCIATION</a:t>
            </a:r>
          </a:p>
          <a:p>
            <a:pPr lvl="1"/>
            <a:endParaRPr lang="en-US" altLang="en-US" dirty="0">
              <a:latin typeface="+mn-lt"/>
            </a:endParaRPr>
          </a:p>
          <a:p>
            <a:pPr lvl="1"/>
            <a:r>
              <a:rPr lang="en-US" altLang="en-US" dirty="0">
                <a:latin typeface="+mn-lt"/>
              </a:rPr>
              <a:t>HMIS - HAZARDOUS MATERIAL IDENTIFICATION SYSTEM</a:t>
            </a:r>
          </a:p>
        </p:txBody>
      </p:sp>
      <p:pic>
        <p:nvPicPr>
          <p:cNvPr id="4" name="Audio 3">
            <a:hlinkClick r:id="" action="ppaction://media"/>
            <a:extLst>
              <a:ext uri="{FF2B5EF4-FFF2-40B4-BE49-F238E27FC236}">
                <a16:creationId xmlns:a16="http://schemas.microsoft.com/office/drawing/2014/main" id="{3810D920-A371-4923-B2EE-502B711067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05"/>
    </mc:Choice>
    <mc:Fallback xmlns="">
      <p:transition spd="slow" advTm="2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7CF2-83F7-402B-B6EB-C05E3555200C}"/>
              </a:ext>
            </a:extLst>
          </p:cNvPr>
          <p:cNvSpPr>
            <a:spLocks noGrp="1"/>
          </p:cNvSpPr>
          <p:nvPr>
            <p:ph type="title"/>
          </p:nvPr>
        </p:nvSpPr>
        <p:spPr>
          <a:xfrm>
            <a:off x="680700" y="530292"/>
            <a:ext cx="7204123" cy="860400"/>
          </a:xfrm>
        </p:spPr>
        <p:txBody>
          <a:bodyPr/>
          <a:lstStyle/>
          <a:p>
            <a:pPr>
              <a:defRPr/>
            </a:pPr>
            <a:r>
              <a:rPr lang="en-US" sz="3200" b="1" dirty="0">
                <a:latin typeface="+mj-lt"/>
              </a:rPr>
              <a:t>NFPA LABEL</a:t>
            </a:r>
          </a:p>
        </p:txBody>
      </p:sp>
      <p:grpSp>
        <p:nvGrpSpPr>
          <p:cNvPr id="45059" name="Group 27">
            <a:extLst>
              <a:ext uri="{FF2B5EF4-FFF2-40B4-BE49-F238E27FC236}">
                <a16:creationId xmlns:a16="http://schemas.microsoft.com/office/drawing/2014/main" id="{B0177725-31A1-41FF-BD95-997511B94B06}"/>
              </a:ext>
            </a:extLst>
          </p:cNvPr>
          <p:cNvGrpSpPr>
            <a:grpSpLocks/>
          </p:cNvGrpSpPr>
          <p:nvPr/>
        </p:nvGrpSpPr>
        <p:grpSpPr bwMode="auto">
          <a:xfrm>
            <a:off x="3586133" y="1686850"/>
            <a:ext cx="7081867" cy="4640858"/>
            <a:chOff x="336" y="1008"/>
            <a:chExt cx="5085" cy="2912"/>
          </a:xfrm>
        </p:grpSpPr>
        <p:sp>
          <p:nvSpPr>
            <p:cNvPr id="45060" name="AutoShape 4">
              <a:extLst>
                <a:ext uri="{FF2B5EF4-FFF2-40B4-BE49-F238E27FC236}">
                  <a16:creationId xmlns:a16="http://schemas.microsoft.com/office/drawing/2014/main" id="{9886AEBE-73DB-4968-B7BE-6161BC1BEF47}"/>
                </a:ext>
              </a:extLst>
            </p:cNvPr>
            <p:cNvSpPr>
              <a:spLocks noChangeArrowheads="1"/>
            </p:cNvSpPr>
            <p:nvPr/>
          </p:nvSpPr>
          <p:spPr bwMode="auto">
            <a:xfrm>
              <a:off x="3290" y="1548"/>
              <a:ext cx="987" cy="987"/>
            </a:xfrm>
            <a:prstGeom prst="diamond">
              <a:avLst/>
            </a:prstGeom>
            <a:solidFill>
              <a:srgbClr val="FF0000"/>
            </a:solidFill>
            <a:ln w="76200">
              <a:solidFill>
                <a:schemeClr val="tx1"/>
              </a:solidFill>
              <a:miter lim="800000"/>
              <a:headEnd/>
              <a:tailEnd/>
            </a:ln>
          </p:spPr>
          <p:txBody>
            <a:bodyPr wrap="none" anchor="ct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5061" name="AutoShape 5">
              <a:extLst>
                <a:ext uri="{FF2B5EF4-FFF2-40B4-BE49-F238E27FC236}">
                  <a16:creationId xmlns:a16="http://schemas.microsoft.com/office/drawing/2014/main" id="{558C33BC-122C-43A3-A027-BC7F98701AA9}"/>
                </a:ext>
              </a:extLst>
            </p:cNvPr>
            <p:cNvSpPr>
              <a:spLocks noChangeArrowheads="1"/>
            </p:cNvSpPr>
            <p:nvPr/>
          </p:nvSpPr>
          <p:spPr bwMode="auto">
            <a:xfrm>
              <a:off x="3275" y="2550"/>
              <a:ext cx="987" cy="987"/>
            </a:xfrm>
            <a:prstGeom prst="diamond">
              <a:avLst/>
            </a:prstGeom>
            <a:solidFill>
              <a:schemeClr val="bg1"/>
            </a:solidFill>
            <a:ln w="76200">
              <a:solidFill>
                <a:schemeClr val="tx1"/>
              </a:solidFill>
              <a:miter lim="800000"/>
              <a:headEnd/>
              <a:tailEnd/>
            </a:ln>
          </p:spPr>
          <p:txBody>
            <a:bodyPr wrap="none" anchor="ct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5062" name="AutoShape 6">
              <a:extLst>
                <a:ext uri="{FF2B5EF4-FFF2-40B4-BE49-F238E27FC236}">
                  <a16:creationId xmlns:a16="http://schemas.microsoft.com/office/drawing/2014/main" id="{54941E39-58D1-4FAB-99D3-C80498FF3810}"/>
                </a:ext>
              </a:extLst>
            </p:cNvPr>
            <p:cNvSpPr>
              <a:spLocks noChangeArrowheads="1"/>
            </p:cNvSpPr>
            <p:nvPr/>
          </p:nvSpPr>
          <p:spPr bwMode="auto">
            <a:xfrm>
              <a:off x="3782" y="2045"/>
              <a:ext cx="987" cy="987"/>
            </a:xfrm>
            <a:prstGeom prst="diamond">
              <a:avLst/>
            </a:prstGeom>
            <a:solidFill>
              <a:srgbClr val="FAFD00"/>
            </a:solidFill>
            <a:ln w="76200">
              <a:solidFill>
                <a:schemeClr val="tx1"/>
              </a:solidFill>
              <a:miter lim="800000"/>
              <a:headEnd/>
              <a:tailEnd/>
            </a:ln>
          </p:spPr>
          <p:txBody>
            <a:bodyPr wrap="none" anchor="ct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5063" name="AutoShape 7">
              <a:extLst>
                <a:ext uri="{FF2B5EF4-FFF2-40B4-BE49-F238E27FC236}">
                  <a16:creationId xmlns:a16="http://schemas.microsoft.com/office/drawing/2014/main" id="{0E3F2D33-2A03-42DC-8B92-B10CEC25D26D}"/>
                </a:ext>
              </a:extLst>
            </p:cNvPr>
            <p:cNvSpPr>
              <a:spLocks noChangeArrowheads="1"/>
            </p:cNvSpPr>
            <p:nvPr/>
          </p:nvSpPr>
          <p:spPr bwMode="auto">
            <a:xfrm>
              <a:off x="2777" y="2069"/>
              <a:ext cx="987" cy="987"/>
            </a:xfrm>
            <a:prstGeom prst="diamond">
              <a:avLst/>
            </a:prstGeom>
            <a:solidFill>
              <a:srgbClr val="0070C0"/>
            </a:solidFill>
            <a:ln w="76200">
              <a:solidFill>
                <a:schemeClr val="tx1"/>
              </a:solidFill>
              <a:miter lim="800000"/>
              <a:headEnd/>
              <a:tailEnd/>
            </a:ln>
          </p:spPr>
          <p:txBody>
            <a:bodyPr wrap="none" anchor="ct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45064" name="Rectangle 8">
              <a:extLst>
                <a:ext uri="{FF2B5EF4-FFF2-40B4-BE49-F238E27FC236}">
                  <a16:creationId xmlns:a16="http://schemas.microsoft.com/office/drawing/2014/main" id="{7E271367-5AFC-40E4-92D2-F874566F93A4}"/>
                </a:ext>
              </a:extLst>
            </p:cNvPr>
            <p:cNvSpPr>
              <a:spLocks noChangeArrowheads="1"/>
            </p:cNvSpPr>
            <p:nvPr/>
          </p:nvSpPr>
          <p:spPr bwMode="auto">
            <a:xfrm>
              <a:off x="3525" y="1661"/>
              <a:ext cx="483"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1" rIns="90488" bIns="44451">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altLang="en-US" sz="8000" b="1">
                  <a:latin typeface="Calibri" panose="020F0502020204030204" pitchFamily="34" charset="0"/>
                </a:rPr>
                <a:t>4</a:t>
              </a:r>
            </a:p>
          </p:txBody>
        </p:sp>
        <p:sp>
          <p:nvSpPr>
            <p:cNvPr id="45065" name="Rectangle 9">
              <a:extLst>
                <a:ext uri="{FF2B5EF4-FFF2-40B4-BE49-F238E27FC236}">
                  <a16:creationId xmlns:a16="http://schemas.microsoft.com/office/drawing/2014/main" id="{7FBF0EBD-E494-4334-A4C6-B63E880B464F}"/>
                </a:ext>
              </a:extLst>
            </p:cNvPr>
            <p:cNvSpPr>
              <a:spLocks noChangeArrowheads="1"/>
            </p:cNvSpPr>
            <p:nvPr/>
          </p:nvSpPr>
          <p:spPr bwMode="auto">
            <a:xfrm>
              <a:off x="4023" y="2141"/>
              <a:ext cx="483"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1" rIns="90488" bIns="44451">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altLang="en-US" sz="8000" b="1">
                  <a:latin typeface="Calibri" panose="020F0502020204030204" pitchFamily="34" charset="0"/>
                </a:rPr>
                <a:t>1</a:t>
              </a:r>
            </a:p>
          </p:txBody>
        </p:sp>
        <p:sp>
          <p:nvSpPr>
            <p:cNvPr id="45066" name="Rectangle 10">
              <a:extLst>
                <a:ext uri="{FF2B5EF4-FFF2-40B4-BE49-F238E27FC236}">
                  <a16:creationId xmlns:a16="http://schemas.microsoft.com/office/drawing/2014/main" id="{B0EC070B-55D3-4D00-9E95-A7481A0A988F}"/>
                </a:ext>
              </a:extLst>
            </p:cNvPr>
            <p:cNvSpPr>
              <a:spLocks noChangeArrowheads="1"/>
            </p:cNvSpPr>
            <p:nvPr/>
          </p:nvSpPr>
          <p:spPr bwMode="auto">
            <a:xfrm>
              <a:off x="3021" y="2159"/>
              <a:ext cx="483"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1" rIns="90488" bIns="44451">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altLang="en-US" sz="8000" b="1">
                  <a:latin typeface="Calibri" panose="020F0502020204030204" pitchFamily="34" charset="0"/>
                </a:rPr>
                <a:t>2</a:t>
              </a:r>
            </a:p>
          </p:txBody>
        </p:sp>
        <p:sp>
          <p:nvSpPr>
            <p:cNvPr id="45067" name="Rectangle 11">
              <a:extLst>
                <a:ext uri="{FF2B5EF4-FFF2-40B4-BE49-F238E27FC236}">
                  <a16:creationId xmlns:a16="http://schemas.microsoft.com/office/drawing/2014/main" id="{6DFE5EE7-B0C3-4BCE-A176-91DEF51ACE1D}"/>
                </a:ext>
              </a:extLst>
            </p:cNvPr>
            <p:cNvSpPr>
              <a:spLocks noChangeArrowheads="1"/>
            </p:cNvSpPr>
            <p:nvPr/>
          </p:nvSpPr>
          <p:spPr bwMode="auto">
            <a:xfrm>
              <a:off x="3459" y="2775"/>
              <a:ext cx="654"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1" rIns="90488" bIns="44451">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altLang="en-US" sz="6600" b="1">
                  <a:latin typeface="Calibri" panose="020F0502020204030204" pitchFamily="34" charset="0"/>
                </a:rPr>
                <a:t>W</a:t>
              </a:r>
            </a:p>
          </p:txBody>
        </p:sp>
        <p:sp>
          <p:nvSpPr>
            <p:cNvPr id="45068" name="Line 12">
              <a:extLst>
                <a:ext uri="{FF2B5EF4-FFF2-40B4-BE49-F238E27FC236}">
                  <a16:creationId xmlns:a16="http://schemas.microsoft.com/office/drawing/2014/main" id="{684DB739-3AF2-441E-AA5C-EAEE8BCCD580}"/>
                </a:ext>
              </a:extLst>
            </p:cNvPr>
            <p:cNvSpPr>
              <a:spLocks noChangeShapeType="1"/>
            </p:cNvSpPr>
            <p:nvPr/>
          </p:nvSpPr>
          <p:spPr bwMode="auto">
            <a:xfrm>
              <a:off x="3489" y="3093"/>
              <a:ext cx="557" cy="0"/>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400"/>
            </a:p>
          </p:txBody>
        </p:sp>
        <p:sp>
          <p:nvSpPr>
            <p:cNvPr id="45069" name="Freeform 13">
              <a:extLst>
                <a:ext uri="{FF2B5EF4-FFF2-40B4-BE49-F238E27FC236}">
                  <a16:creationId xmlns:a16="http://schemas.microsoft.com/office/drawing/2014/main" id="{8EE0EB88-1689-4079-B631-2153BCC5CD7F}"/>
                </a:ext>
              </a:extLst>
            </p:cNvPr>
            <p:cNvSpPr>
              <a:spLocks/>
            </p:cNvSpPr>
            <p:nvPr/>
          </p:nvSpPr>
          <p:spPr bwMode="auto">
            <a:xfrm>
              <a:off x="3934" y="1225"/>
              <a:ext cx="1043" cy="671"/>
            </a:xfrm>
            <a:custGeom>
              <a:avLst/>
              <a:gdLst>
                <a:gd name="T0" fmla="*/ 0 w 1043"/>
                <a:gd name="T1" fmla="*/ 0 h 671"/>
                <a:gd name="T2" fmla="*/ 1042 w 1043"/>
                <a:gd name="T3" fmla="*/ 0 h 671"/>
                <a:gd name="T4" fmla="*/ 1042 w 1043"/>
                <a:gd name="T5" fmla="*/ 319 h 671"/>
                <a:gd name="T6" fmla="*/ 253 w 1043"/>
                <a:gd name="T7" fmla="*/ 319 h 671"/>
                <a:gd name="T8" fmla="*/ 66 w 1043"/>
                <a:gd name="T9" fmla="*/ 670 h 671"/>
                <a:gd name="T10" fmla="*/ 159 w 1043"/>
                <a:gd name="T11" fmla="*/ 319 h 671"/>
                <a:gd name="T12" fmla="*/ 0 w 1043"/>
                <a:gd name="T13" fmla="*/ 319 h 671"/>
                <a:gd name="T14" fmla="*/ 0 w 1043"/>
                <a:gd name="T15" fmla="*/ 0 h 671"/>
                <a:gd name="T16" fmla="*/ 0 60000 65536"/>
                <a:gd name="T17" fmla="*/ 0 60000 65536"/>
                <a:gd name="T18" fmla="*/ 0 60000 65536"/>
                <a:gd name="T19" fmla="*/ 0 60000 65536"/>
                <a:gd name="T20" fmla="*/ 0 60000 65536"/>
                <a:gd name="T21" fmla="*/ 0 60000 65536"/>
                <a:gd name="T22" fmla="*/ 0 60000 65536"/>
                <a:gd name="T23" fmla="*/ 0 60000 65536"/>
                <a:gd name="T24" fmla="*/ 0 w 1043"/>
                <a:gd name="T25" fmla="*/ 0 h 671"/>
                <a:gd name="T26" fmla="*/ 1043 w 1043"/>
                <a:gd name="T27" fmla="*/ 671 h 6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3" h="671">
                  <a:moveTo>
                    <a:pt x="0" y="0"/>
                  </a:moveTo>
                  <a:lnTo>
                    <a:pt x="1042" y="0"/>
                  </a:lnTo>
                  <a:lnTo>
                    <a:pt x="1042" y="319"/>
                  </a:lnTo>
                  <a:lnTo>
                    <a:pt x="253" y="319"/>
                  </a:lnTo>
                  <a:lnTo>
                    <a:pt x="66" y="670"/>
                  </a:lnTo>
                  <a:lnTo>
                    <a:pt x="159" y="319"/>
                  </a:lnTo>
                  <a:lnTo>
                    <a:pt x="0" y="319"/>
                  </a:lnTo>
                  <a:lnTo>
                    <a:pt x="0" y="0"/>
                  </a:lnTo>
                </a:path>
              </a:pathLst>
            </a:custGeom>
            <a:solidFill>
              <a:srgbClr val="FF0000"/>
            </a:solidFill>
            <a:ln w="25400" cap="rnd">
              <a:solidFill>
                <a:srgbClr val="000000"/>
              </a:solidFill>
              <a:round/>
              <a:headEnd type="none" w="sm" len="sm"/>
              <a:tailEnd type="none" w="sm" len="sm"/>
            </a:ln>
          </p:spPr>
          <p:txBody>
            <a:bodyPr/>
            <a:lstStyle/>
            <a:p>
              <a:endParaRPr lang="en-US" sz="1400"/>
            </a:p>
          </p:txBody>
        </p:sp>
        <p:sp>
          <p:nvSpPr>
            <p:cNvPr id="15" name="Rectangle 14">
              <a:extLst>
                <a:ext uri="{FF2B5EF4-FFF2-40B4-BE49-F238E27FC236}">
                  <a16:creationId xmlns:a16="http://schemas.microsoft.com/office/drawing/2014/main" id="{232FE5F9-D01E-412B-90CA-948A85A3E4AD}"/>
                </a:ext>
              </a:extLst>
            </p:cNvPr>
            <p:cNvSpPr>
              <a:spLocks noChangeArrowheads="1"/>
            </p:cNvSpPr>
            <p:nvPr/>
          </p:nvSpPr>
          <p:spPr bwMode="auto">
            <a:xfrm>
              <a:off x="3927" y="1294"/>
              <a:ext cx="948" cy="212"/>
            </a:xfrm>
            <a:prstGeom prst="rect">
              <a:avLst/>
            </a:prstGeom>
            <a:noFill/>
            <a:ln w="9525">
              <a:noFill/>
              <a:miter lim="800000"/>
              <a:headEnd/>
              <a:tailEnd/>
            </a:ln>
          </p:spPr>
          <p:txBody>
            <a:bodyPr wrap="none" lIns="90488" tIns="44451" rIns="90488" bIns="44451">
              <a:spAutoFit/>
            </a:bodyPr>
            <a:lstStyle/>
            <a:p>
              <a:pPr>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FIRE HAZARD</a:t>
              </a:r>
            </a:p>
          </p:txBody>
        </p:sp>
        <p:sp>
          <p:nvSpPr>
            <p:cNvPr id="45071" name="Freeform 15">
              <a:extLst>
                <a:ext uri="{FF2B5EF4-FFF2-40B4-BE49-F238E27FC236}">
                  <a16:creationId xmlns:a16="http://schemas.microsoft.com/office/drawing/2014/main" id="{E89916E9-D195-42C9-8DD7-8BE8469C16CC}"/>
                </a:ext>
              </a:extLst>
            </p:cNvPr>
            <p:cNvSpPr>
              <a:spLocks/>
            </p:cNvSpPr>
            <p:nvPr/>
          </p:nvSpPr>
          <p:spPr bwMode="auto">
            <a:xfrm>
              <a:off x="4378" y="1729"/>
              <a:ext cx="1043" cy="671"/>
            </a:xfrm>
            <a:custGeom>
              <a:avLst/>
              <a:gdLst>
                <a:gd name="T0" fmla="*/ 0 w 1043"/>
                <a:gd name="T1" fmla="*/ 0 h 671"/>
                <a:gd name="T2" fmla="*/ 1042 w 1043"/>
                <a:gd name="T3" fmla="*/ 0 h 671"/>
                <a:gd name="T4" fmla="*/ 1042 w 1043"/>
                <a:gd name="T5" fmla="*/ 319 h 671"/>
                <a:gd name="T6" fmla="*/ 253 w 1043"/>
                <a:gd name="T7" fmla="*/ 319 h 671"/>
                <a:gd name="T8" fmla="*/ 66 w 1043"/>
                <a:gd name="T9" fmla="*/ 670 h 671"/>
                <a:gd name="T10" fmla="*/ 159 w 1043"/>
                <a:gd name="T11" fmla="*/ 319 h 671"/>
                <a:gd name="T12" fmla="*/ 0 w 1043"/>
                <a:gd name="T13" fmla="*/ 319 h 671"/>
                <a:gd name="T14" fmla="*/ 0 w 1043"/>
                <a:gd name="T15" fmla="*/ 0 h 671"/>
                <a:gd name="T16" fmla="*/ 0 60000 65536"/>
                <a:gd name="T17" fmla="*/ 0 60000 65536"/>
                <a:gd name="T18" fmla="*/ 0 60000 65536"/>
                <a:gd name="T19" fmla="*/ 0 60000 65536"/>
                <a:gd name="T20" fmla="*/ 0 60000 65536"/>
                <a:gd name="T21" fmla="*/ 0 60000 65536"/>
                <a:gd name="T22" fmla="*/ 0 60000 65536"/>
                <a:gd name="T23" fmla="*/ 0 60000 65536"/>
                <a:gd name="T24" fmla="*/ 0 w 1043"/>
                <a:gd name="T25" fmla="*/ 0 h 671"/>
                <a:gd name="T26" fmla="*/ 1043 w 1043"/>
                <a:gd name="T27" fmla="*/ 671 h 6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43" h="671">
                  <a:moveTo>
                    <a:pt x="0" y="0"/>
                  </a:moveTo>
                  <a:lnTo>
                    <a:pt x="1042" y="0"/>
                  </a:lnTo>
                  <a:lnTo>
                    <a:pt x="1042" y="319"/>
                  </a:lnTo>
                  <a:lnTo>
                    <a:pt x="253" y="319"/>
                  </a:lnTo>
                  <a:lnTo>
                    <a:pt x="66" y="670"/>
                  </a:lnTo>
                  <a:lnTo>
                    <a:pt x="159" y="319"/>
                  </a:lnTo>
                  <a:lnTo>
                    <a:pt x="0" y="319"/>
                  </a:lnTo>
                  <a:lnTo>
                    <a:pt x="0" y="0"/>
                  </a:lnTo>
                </a:path>
              </a:pathLst>
            </a:custGeom>
            <a:solidFill>
              <a:srgbClr val="FAFD00"/>
            </a:solidFill>
            <a:ln w="25400" cap="rnd">
              <a:solidFill>
                <a:srgbClr val="000000"/>
              </a:solidFill>
              <a:round/>
              <a:headEnd type="none" w="sm" len="sm"/>
              <a:tailEnd type="none" w="sm" len="sm"/>
            </a:ln>
          </p:spPr>
          <p:txBody>
            <a:bodyPr/>
            <a:lstStyle/>
            <a:p>
              <a:endParaRPr lang="en-US" sz="1400"/>
            </a:p>
          </p:txBody>
        </p:sp>
        <p:sp>
          <p:nvSpPr>
            <p:cNvPr id="45072" name="Rectangle 16">
              <a:extLst>
                <a:ext uri="{FF2B5EF4-FFF2-40B4-BE49-F238E27FC236}">
                  <a16:creationId xmlns:a16="http://schemas.microsoft.com/office/drawing/2014/main" id="{678B6A6B-7497-4E61-B5C2-1D56E5281ACF}"/>
                </a:ext>
              </a:extLst>
            </p:cNvPr>
            <p:cNvSpPr>
              <a:spLocks noChangeArrowheads="1"/>
            </p:cNvSpPr>
            <p:nvPr/>
          </p:nvSpPr>
          <p:spPr bwMode="auto">
            <a:xfrm>
              <a:off x="4342" y="1786"/>
              <a:ext cx="8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1" rIns="90488" bIns="44451">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altLang="en-US" sz="1800" b="1">
                  <a:latin typeface="Calibri" panose="020F0502020204030204" pitchFamily="34" charset="0"/>
                </a:rPr>
                <a:t>REACTIVITY</a:t>
              </a:r>
            </a:p>
          </p:txBody>
        </p:sp>
        <p:sp>
          <p:nvSpPr>
            <p:cNvPr id="45073" name="Freeform 17">
              <a:extLst>
                <a:ext uri="{FF2B5EF4-FFF2-40B4-BE49-F238E27FC236}">
                  <a16:creationId xmlns:a16="http://schemas.microsoft.com/office/drawing/2014/main" id="{D68207B7-3AED-488C-9A24-CCFD431947AE}"/>
                </a:ext>
              </a:extLst>
            </p:cNvPr>
            <p:cNvSpPr>
              <a:spLocks/>
            </p:cNvSpPr>
            <p:nvPr/>
          </p:nvSpPr>
          <p:spPr bwMode="auto">
            <a:xfrm>
              <a:off x="3898" y="3073"/>
              <a:ext cx="1511" cy="827"/>
            </a:xfrm>
            <a:custGeom>
              <a:avLst/>
              <a:gdLst>
                <a:gd name="T0" fmla="*/ 0 w 1511"/>
                <a:gd name="T1" fmla="*/ 826 h 827"/>
                <a:gd name="T2" fmla="*/ 1510 w 1511"/>
                <a:gd name="T3" fmla="*/ 826 h 827"/>
                <a:gd name="T4" fmla="*/ 1510 w 1511"/>
                <a:gd name="T5" fmla="*/ 433 h 827"/>
                <a:gd name="T6" fmla="*/ 366 w 1511"/>
                <a:gd name="T7" fmla="*/ 433 h 827"/>
                <a:gd name="T8" fmla="*/ 95 w 1511"/>
                <a:gd name="T9" fmla="*/ 0 h 827"/>
                <a:gd name="T10" fmla="*/ 230 w 1511"/>
                <a:gd name="T11" fmla="*/ 433 h 827"/>
                <a:gd name="T12" fmla="*/ 0 w 1511"/>
                <a:gd name="T13" fmla="*/ 433 h 827"/>
                <a:gd name="T14" fmla="*/ 0 w 1511"/>
                <a:gd name="T15" fmla="*/ 826 h 827"/>
                <a:gd name="T16" fmla="*/ 0 60000 65536"/>
                <a:gd name="T17" fmla="*/ 0 60000 65536"/>
                <a:gd name="T18" fmla="*/ 0 60000 65536"/>
                <a:gd name="T19" fmla="*/ 0 60000 65536"/>
                <a:gd name="T20" fmla="*/ 0 60000 65536"/>
                <a:gd name="T21" fmla="*/ 0 60000 65536"/>
                <a:gd name="T22" fmla="*/ 0 60000 65536"/>
                <a:gd name="T23" fmla="*/ 0 60000 65536"/>
                <a:gd name="T24" fmla="*/ 0 w 1511"/>
                <a:gd name="T25" fmla="*/ 0 h 827"/>
                <a:gd name="T26" fmla="*/ 1511 w 1511"/>
                <a:gd name="T27" fmla="*/ 827 h 8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11" h="827">
                  <a:moveTo>
                    <a:pt x="0" y="826"/>
                  </a:moveTo>
                  <a:lnTo>
                    <a:pt x="1510" y="826"/>
                  </a:lnTo>
                  <a:lnTo>
                    <a:pt x="1510" y="433"/>
                  </a:lnTo>
                  <a:lnTo>
                    <a:pt x="366" y="433"/>
                  </a:lnTo>
                  <a:lnTo>
                    <a:pt x="95" y="0"/>
                  </a:lnTo>
                  <a:lnTo>
                    <a:pt x="230" y="433"/>
                  </a:lnTo>
                  <a:lnTo>
                    <a:pt x="0" y="433"/>
                  </a:lnTo>
                  <a:lnTo>
                    <a:pt x="0" y="826"/>
                  </a:lnTo>
                </a:path>
              </a:pathLst>
            </a:custGeom>
            <a:solidFill>
              <a:schemeClr val="bg1"/>
            </a:solidFill>
            <a:ln w="25400" cap="rnd">
              <a:solidFill>
                <a:srgbClr val="000000"/>
              </a:solidFill>
              <a:round/>
              <a:headEnd type="none" w="sm" len="sm"/>
              <a:tailEnd type="none" w="sm" len="sm"/>
            </a:ln>
          </p:spPr>
          <p:txBody>
            <a:bodyPr/>
            <a:lstStyle/>
            <a:p>
              <a:endParaRPr lang="en-US" sz="1400"/>
            </a:p>
          </p:txBody>
        </p:sp>
        <p:sp>
          <p:nvSpPr>
            <p:cNvPr id="45074" name="Rectangle 18">
              <a:extLst>
                <a:ext uri="{FF2B5EF4-FFF2-40B4-BE49-F238E27FC236}">
                  <a16:creationId xmlns:a16="http://schemas.microsoft.com/office/drawing/2014/main" id="{480B322D-B4FF-4040-9E49-537DF483EE05}"/>
                </a:ext>
              </a:extLst>
            </p:cNvPr>
            <p:cNvSpPr>
              <a:spLocks noChangeArrowheads="1"/>
            </p:cNvSpPr>
            <p:nvPr/>
          </p:nvSpPr>
          <p:spPr bwMode="auto">
            <a:xfrm>
              <a:off x="3826" y="3514"/>
              <a:ext cx="1361"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1" rIns="90488" bIns="44451">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altLang="en-US" sz="1800" b="1" dirty="0">
                  <a:latin typeface="Calibri" panose="020F0502020204030204" pitchFamily="34" charset="0"/>
                </a:rPr>
                <a:t> SPECIFIC HAZARD</a:t>
              </a:r>
            </a:p>
            <a:p>
              <a:pPr eaLnBrk="1" hangingPunct="1">
                <a:spcBef>
                  <a:spcPct val="0"/>
                </a:spcBef>
                <a:buClrTx/>
                <a:buSzTx/>
                <a:buFontTx/>
                <a:buNone/>
              </a:pPr>
              <a:r>
                <a:rPr lang="en-US" altLang="en-US" sz="1800" b="1" dirty="0">
                  <a:latin typeface="Calibri" panose="020F0502020204030204" pitchFamily="34" charset="0"/>
                </a:rPr>
                <a:t>(WATER REACTIVE)</a:t>
              </a:r>
            </a:p>
          </p:txBody>
        </p:sp>
        <p:sp>
          <p:nvSpPr>
            <p:cNvPr id="45075" name="Freeform 19">
              <a:extLst>
                <a:ext uri="{FF2B5EF4-FFF2-40B4-BE49-F238E27FC236}">
                  <a16:creationId xmlns:a16="http://schemas.microsoft.com/office/drawing/2014/main" id="{651F9F02-0C56-468A-BB9C-05E214474625}"/>
                </a:ext>
              </a:extLst>
            </p:cNvPr>
            <p:cNvSpPr>
              <a:spLocks/>
            </p:cNvSpPr>
            <p:nvPr/>
          </p:nvSpPr>
          <p:spPr bwMode="auto">
            <a:xfrm>
              <a:off x="1750" y="2785"/>
              <a:ext cx="1499" cy="659"/>
            </a:xfrm>
            <a:custGeom>
              <a:avLst/>
              <a:gdLst>
                <a:gd name="T0" fmla="*/ 1498 w 1499"/>
                <a:gd name="T1" fmla="*/ 658 h 659"/>
                <a:gd name="T2" fmla="*/ 0 w 1499"/>
                <a:gd name="T3" fmla="*/ 658 h 659"/>
                <a:gd name="T4" fmla="*/ 0 w 1499"/>
                <a:gd name="T5" fmla="*/ 345 h 659"/>
                <a:gd name="T6" fmla="*/ 1134 w 1499"/>
                <a:gd name="T7" fmla="*/ 345 h 659"/>
                <a:gd name="T8" fmla="*/ 1403 w 1499"/>
                <a:gd name="T9" fmla="*/ 0 h 659"/>
                <a:gd name="T10" fmla="*/ 1270 w 1499"/>
                <a:gd name="T11" fmla="*/ 345 h 659"/>
                <a:gd name="T12" fmla="*/ 1498 w 1499"/>
                <a:gd name="T13" fmla="*/ 345 h 659"/>
                <a:gd name="T14" fmla="*/ 1498 w 1499"/>
                <a:gd name="T15" fmla="*/ 658 h 659"/>
                <a:gd name="T16" fmla="*/ 0 60000 65536"/>
                <a:gd name="T17" fmla="*/ 0 60000 65536"/>
                <a:gd name="T18" fmla="*/ 0 60000 65536"/>
                <a:gd name="T19" fmla="*/ 0 60000 65536"/>
                <a:gd name="T20" fmla="*/ 0 60000 65536"/>
                <a:gd name="T21" fmla="*/ 0 60000 65536"/>
                <a:gd name="T22" fmla="*/ 0 60000 65536"/>
                <a:gd name="T23" fmla="*/ 0 60000 65536"/>
                <a:gd name="T24" fmla="*/ 0 w 1499"/>
                <a:gd name="T25" fmla="*/ 0 h 659"/>
                <a:gd name="T26" fmla="*/ 1499 w 1499"/>
                <a:gd name="T27" fmla="*/ 659 h 6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9" h="659">
                  <a:moveTo>
                    <a:pt x="1498" y="658"/>
                  </a:moveTo>
                  <a:lnTo>
                    <a:pt x="0" y="658"/>
                  </a:lnTo>
                  <a:lnTo>
                    <a:pt x="0" y="345"/>
                  </a:lnTo>
                  <a:lnTo>
                    <a:pt x="1134" y="345"/>
                  </a:lnTo>
                  <a:lnTo>
                    <a:pt x="1403" y="0"/>
                  </a:lnTo>
                  <a:lnTo>
                    <a:pt x="1270" y="345"/>
                  </a:lnTo>
                  <a:lnTo>
                    <a:pt x="1498" y="345"/>
                  </a:lnTo>
                  <a:lnTo>
                    <a:pt x="1498" y="658"/>
                  </a:lnTo>
                </a:path>
              </a:pathLst>
            </a:custGeom>
            <a:solidFill>
              <a:srgbClr val="0070C0"/>
            </a:solidFill>
            <a:ln w="25400" cap="rnd">
              <a:solidFill>
                <a:srgbClr val="000000"/>
              </a:solidFill>
              <a:round/>
              <a:headEnd type="none" w="sm" len="sm"/>
              <a:tailEnd type="none" w="sm" len="sm"/>
            </a:ln>
          </p:spPr>
          <p:txBody>
            <a:bodyPr/>
            <a:lstStyle/>
            <a:p>
              <a:endParaRPr lang="en-US" sz="1400"/>
            </a:p>
          </p:txBody>
        </p:sp>
        <p:sp>
          <p:nvSpPr>
            <p:cNvPr id="21" name="Rectangle 20">
              <a:extLst>
                <a:ext uri="{FF2B5EF4-FFF2-40B4-BE49-F238E27FC236}">
                  <a16:creationId xmlns:a16="http://schemas.microsoft.com/office/drawing/2014/main" id="{36C4023E-6C2C-4B3C-8238-E92D5EF10377}"/>
                </a:ext>
              </a:extLst>
            </p:cNvPr>
            <p:cNvSpPr>
              <a:spLocks noChangeArrowheads="1"/>
            </p:cNvSpPr>
            <p:nvPr/>
          </p:nvSpPr>
          <p:spPr bwMode="auto">
            <a:xfrm>
              <a:off x="1776" y="3178"/>
              <a:ext cx="1027" cy="192"/>
            </a:xfrm>
            <a:prstGeom prst="rect">
              <a:avLst/>
            </a:prstGeom>
            <a:noFill/>
            <a:ln w="9525">
              <a:noFill/>
              <a:miter lim="800000"/>
              <a:headEnd/>
              <a:tailEnd/>
            </a:ln>
          </p:spPr>
          <p:txBody>
            <a:bodyPr wrap="none" lIns="90488" tIns="44451" rIns="90488" bIns="44451">
              <a:spAutoFit/>
            </a:bodyPr>
            <a:lstStyle/>
            <a:p>
              <a:pPr>
                <a:defRPr/>
              </a:pPr>
              <a:r>
                <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rPr>
                <a:t>HEALTH HAZARD</a:t>
              </a:r>
            </a:p>
          </p:txBody>
        </p:sp>
        <p:sp>
          <p:nvSpPr>
            <p:cNvPr id="45077" name="Rectangle 22">
              <a:extLst>
                <a:ext uri="{FF2B5EF4-FFF2-40B4-BE49-F238E27FC236}">
                  <a16:creationId xmlns:a16="http://schemas.microsoft.com/office/drawing/2014/main" id="{9ACCD943-89E9-45C5-93EF-8D712D6E6F68}"/>
                </a:ext>
              </a:extLst>
            </p:cNvPr>
            <p:cNvSpPr>
              <a:spLocks noChangeArrowheads="1"/>
            </p:cNvSpPr>
            <p:nvPr/>
          </p:nvSpPr>
          <p:spPr bwMode="auto">
            <a:xfrm>
              <a:off x="336" y="1008"/>
              <a:ext cx="2537"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1" rIns="90488" bIns="44451">
              <a:spAutoFit/>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r>
                <a:rPr lang="en-US" altLang="en-US" sz="2400" b="1" u="sng" dirty="0">
                  <a:latin typeface="Calibri" panose="020F0502020204030204" pitchFamily="34" charset="0"/>
                </a:rPr>
                <a:t>FIVE NFPA HAZARD LEVELS</a:t>
              </a:r>
              <a:endParaRPr lang="en-US" altLang="en-US" sz="2400" b="1" dirty="0">
                <a:latin typeface="Calibri" panose="020F0502020204030204" pitchFamily="34" charset="0"/>
              </a:endParaRPr>
            </a:p>
            <a:p>
              <a:pPr eaLnBrk="1" hangingPunct="1">
                <a:spcBef>
                  <a:spcPct val="0"/>
                </a:spcBef>
                <a:buClrTx/>
                <a:buSzTx/>
                <a:buFontTx/>
                <a:buNone/>
              </a:pPr>
              <a:endParaRPr lang="en-US" altLang="en-US" sz="2400" b="1" dirty="0">
                <a:latin typeface="Calibri" panose="020F0502020204030204" pitchFamily="34" charset="0"/>
              </a:endParaRPr>
            </a:p>
            <a:p>
              <a:pPr eaLnBrk="1" hangingPunct="1">
                <a:spcBef>
                  <a:spcPct val="0"/>
                </a:spcBef>
                <a:buClrTx/>
                <a:buSzTx/>
                <a:buFont typeface="Wingdings" panose="05000000000000000000" pitchFamily="2" charset="2"/>
                <a:buChar char="þ"/>
              </a:pPr>
              <a:r>
                <a:rPr lang="en-US" altLang="en-US" sz="2400" b="1" dirty="0">
                  <a:latin typeface="Calibri" panose="020F0502020204030204" pitchFamily="34" charset="0"/>
                </a:rPr>
                <a:t> </a:t>
              </a:r>
              <a:r>
                <a:rPr lang="en-US" altLang="en-US" sz="2000" b="1" dirty="0">
                  <a:latin typeface="Calibri" panose="020F0502020204030204" pitchFamily="34" charset="0"/>
                </a:rPr>
                <a:t>- 4 EXTREME</a:t>
              </a:r>
            </a:p>
            <a:p>
              <a:pPr eaLnBrk="1" hangingPunct="1">
                <a:spcBef>
                  <a:spcPct val="0"/>
                </a:spcBef>
                <a:buClrTx/>
                <a:buSzTx/>
                <a:buFont typeface="Wingdings" panose="05000000000000000000" pitchFamily="2" charset="2"/>
                <a:buChar char="þ"/>
              </a:pPr>
              <a:r>
                <a:rPr lang="en-US" altLang="en-US" sz="2000" b="1" dirty="0">
                  <a:latin typeface="Calibri" panose="020F0502020204030204" pitchFamily="34" charset="0"/>
                </a:rPr>
                <a:t> - 3 HIGH</a:t>
              </a:r>
            </a:p>
            <a:p>
              <a:pPr eaLnBrk="1" hangingPunct="1">
                <a:spcBef>
                  <a:spcPct val="0"/>
                </a:spcBef>
                <a:buClrTx/>
                <a:buSzTx/>
                <a:buFont typeface="Wingdings" panose="05000000000000000000" pitchFamily="2" charset="2"/>
                <a:buChar char="þ"/>
              </a:pPr>
              <a:r>
                <a:rPr lang="en-US" altLang="en-US" sz="2000" b="1" dirty="0">
                  <a:latin typeface="Calibri" panose="020F0502020204030204" pitchFamily="34" charset="0"/>
                </a:rPr>
                <a:t> - 2 MODERATE</a:t>
              </a:r>
            </a:p>
            <a:p>
              <a:pPr eaLnBrk="1" hangingPunct="1">
                <a:spcBef>
                  <a:spcPct val="0"/>
                </a:spcBef>
                <a:buClrTx/>
                <a:buSzTx/>
                <a:buFont typeface="Wingdings" panose="05000000000000000000" pitchFamily="2" charset="2"/>
                <a:buChar char="þ"/>
              </a:pPr>
              <a:r>
                <a:rPr lang="en-US" altLang="en-US" sz="2000" b="1" dirty="0">
                  <a:latin typeface="Calibri" panose="020F0502020204030204" pitchFamily="34" charset="0"/>
                </a:rPr>
                <a:t> - 1 SLIGHT</a:t>
              </a:r>
            </a:p>
            <a:p>
              <a:pPr eaLnBrk="1" hangingPunct="1">
                <a:spcBef>
                  <a:spcPct val="0"/>
                </a:spcBef>
                <a:buClrTx/>
                <a:buSzTx/>
                <a:buFont typeface="Wingdings" panose="05000000000000000000" pitchFamily="2" charset="2"/>
                <a:buChar char="þ"/>
              </a:pPr>
              <a:r>
                <a:rPr lang="en-US" altLang="en-US" sz="2000" b="1" dirty="0">
                  <a:latin typeface="Calibri" panose="020F0502020204030204" pitchFamily="34" charset="0"/>
                </a:rPr>
                <a:t> - 0 INSIGNIFICANT</a:t>
              </a:r>
            </a:p>
          </p:txBody>
        </p:sp>
      </p:grpSp>
      <p:sp>
        <p:nvSpPr>
          <p:cNvPr id="4" name="TextBox 3">
            <a:extLst>
              <a:ext uri="{FF2B5EF4-FFF2-40B4-BE49-F238E27FC236}">
                <a16:creationId xmlns:a16="http://schemas.microsoft.com/office/drawing/2014/main" id="{94AEBA2F-F798-43A0-B2A9-663482849804}"/>
              </a:ext>
            </a:extLst>
          </p:cNvPr>
          <p:cNvSpPr txBox="1"/>
          <p:nvPr/>
        </p:nvSpPr>
        <p:spPr>
          <a:xfrm>
            <a:off x="680700" y="1784336"/>
            <a:ext cx="2869223" cy="3139321"/>
          </a:xfrm>
          <a:prstGeom prst="rect">
            <a:avLst/>
          </a:prstGeom>
          <a:noFill/>
        </p:spPr>
        <p:txBody>
          <a:bodyPr wrap="square" rtlCol="0">
            <a:spAutoFit/>
          </a:bodyPr>
          <a:lstStyle/>
          <a:p>
            <a:r>
              <a:rPr lang="en-US" dirty="0"/>
              <a:t>The NFPA hazard rating system refers to, in part, a safety standard put forth by the National Fire Prevention Association (NFPA). </a:t>
            </a:r>
          </a:p>
          <a:p>
            <a:endParaRPr lang="en-US" dirty="0"/>
          </a:p>
          <a:p>
            <a:r>
              <a:rPr lang="en-US" dirty="0"/>
              <a:t>This standard, NFPA 704, outlines a hazard rating system for emergency personnel.</a:t>
            </a:r>
          </a:p>
        </p:txBody>
      </p:sp>
      <p:pic>
        <p:nvPicPr>
          <p:cNvPr id="6" name="Audio 5">
            <a:hlinkClick r:id="" action="ppaction://media"/>
            <a:extLst>
              <a:ext uri="{FF2B5EF4-FFF2-40B4-BE49-F238E27FC236}">
                <a16:creationId xmlns:a16="http://schemas.microsoft.com/office/drawing/2014/main" id="{1898E885-A4B3-4E7C-BE63-5096375844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878"/>
    </mc:Choice>
    <mc:Fallback xmlns="">
      <p:transition spd="slow" advTm="4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1EAD-322B-440D-8A0B-A07AEA6B4282}"/>
              </a:ext>
            </a:extLst>
          </p:cNvPr>
          <p:cNvSpPr>
            <a:spLocks noGrp="1"/>
          </p:cNvSpPr>
          <p:nvPr>
            <p:ph type="title"/>
          </p:nvPr>
        </p:nvSpPr>
        <p:spPr>
          <a:xfrm>
            <a:off x="625231" y="663600"/>
            <a:ext cx="7058236" cy="860400"/>
          </a:xfrm>
        </p:spPr>
        <p:txBody>
          <a:bodyPr/>
          <a:lstStyle/>
          <a:p>
            <a:pPr>
              <a:defRPr/>
            </a:pPr>
            <a:r>
              <a:rPr lang="en-US" sz="3200" b="1" dirty="0">
                <a:latin typeface="+mj-lt"/>
              </a:rPr>
              <a:t>HMIS LABEL</a:t>
            </a:r>
          </a:p>
        </p:txBody>
      </p:sp>
      <p:graphicFrame>
        <p:nvGraphicFramePr>
          <p:cNvPr id="50179" name="Object 8">
            <a:extLst>
              <a:ext uri="{FF2B5EF4-FFF2-40B4-BE49-F238E27FC236}">
                <a16:creationId xmlns:a16="http://schemas.microsoft.com/office/drawing/2014/main" id="{D9120A78-A65E-44AB-AA5A-507B6F67829C}"/>
              </a:ext>
            </a:extLst>
          </p:cNvPr>
          <p:cNvGraphicFramePr>
            <a:graphicFrameLocks noGrp="1" noChangeAspect="1"/>
          </p:cNvGraphicFramePr>
          <p:nvPr>
            <p:ph idx="1"/>
            <p:extLst>
              <p:ext uri="{D42A27DB-BD31-4B8C-83A1-F6EECF244321}">
                <p14:modId xmlns:p14="http://schemas.microsoft.com/office/powerpoint/2010/main" val="2794172999"/>
              </p:ext>
            </p:extLst>
          </p:nvPr>
        </p:nvGraphicFramePr>
        <p:xfrm>
          <a:off x="4440955" y="3047999"/>
          <a:ext cx="3310090" cy="2660074"/>
        </p:xfrm>
        <a:graphic>
          <a:graphicData uri="http://schemas.openxmlformats.org/presentationml/2006/ole">
            <mc:AlternateContent xmlns:mc="http://schemas.openxmlformats.org/markup-compatibility/2006">
              <mc:Choice xmlns:v="urn:schemas-microsoft-com:vml" Requires="v">
                <p:oleObj name="Worksheet" r:id="rId4" imgW="3153156" imgH="2534107" progId="Excel.Sheet.8">
                  <p:embed/>
                </p:oleObj>
              </mc:Choice>
              <mc:Fallback>
                <p:oleObj name="Worksheet" r:id="rId4" imgW="3153156" imgH="2534107" progId="Excel.Sheet.8">
                  <p:embed/>
                  <p:pic>
                    <p:nvPicPr>
                      <p:cNvPr id="50179" name="Object 8">
                        <a:extLst>
                          <a:ext uri="{FF2B5EF4-FFF2-40B4-BE49-F238E27FC236}">
                            <a16:creationId xmlns:a16="http://schemas.microsoft.com/office/drawing/2014/main" id="{D9120A78-A65E-44AB-AA5A-507B6F67829C}"/>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955" y="3047999"/>
                        <a:ext cx="3310090" cy="2660074"/>
                      </a:xfrm>
                      <a:prstGeom prst="rect">
                        <a:avLst/>
                      </a:prstGeom>
                      <a:noFill/>
                      <a:ln>
                        <a:noFill/>
                      </a:ln>
                      <a:effectLst/>
                    </p:spPr>
                  </p:pic>
                </p:oleObj>
              </mc:Fallback>
            </mc:AlternateContent>
          </a:graphicData>
        </a:graphic>
      </p:graphicFrame>
      <p:sp>
        <p:nvSpPr>
          <p:cNvPr id="4" name="Rectangle 3">
            <a:extLst>
              <a:ext uri="{FF2B5EF4-FFF2-40B4-BE49-F238E27FC236}">
                <a16:creationId xmlns:a16="http://schemas.microsoft.com/office/drawing/2014/main" id="{FCCF7364-71E5-4119-93EB-875F484F1CFE}"/>
              </a:ext>
            </a:extLst>
          </p:cNvPr>
          <p:cNvSpPr txBox="1">
            <a:spLocks noChangeArrowheads="1"/>
          </p:cNvSpPr>
          <p:nvPr/>
        </p:nvSpPr>
        <p:spPr bwMode="auto">
          <a:xfrm>
            <a:off x="1856271" y="3047999"/>
            <a:ext cx="2298078" cy="3146401"/>
          </a:xfrm>
          <a:prstGeom prst="rect">
            <a:avLst/>
          </a:prstGeom>
          <a:noFill/>
          <a:ln w="9525">
            <a:noFill/>
            <a:miter lim="800000"/>
            <a:headEnd type="none" w="sm" len="sm"/>
            <a:tailEnd type="none" w="sm" len="sm"/>
          </a:ln>
        </p:spPr>
        <p:txBody>
          <a:bodyPr>
            <a:normAutofit lnSpcReduction="10000"/>
          </a:bodyPr>
          <a:lstStyle/>
          <a:p>
            <a:pPr>
              <a:buClr>
                <a:schemeClr val="accent1"/>
              </a:buClr>
              <a:buSzPct val="80000"/>
              <a:defRPr/>
            </a:pPr>
            <a:r>
              <a:rPr lang="en-US" b="1" dirty="0"/>
              <a:t>FIVE HMIS </a:t>
            </a:r>
          </a:p>
          <a:p>
            <a:pPr>
              <a:buClr>
                <a:schemeClr val="accent1"/>
              </a:buClr>
              <a:buSzPct val="80000"/>
              <a:defRPr/>
            </a:pPr>
            <a:r>
              <a:rPr lang="en-US" b="1" dirty="0"/>
              <a:t>HAZARD LEVELS</a:t>
            </a:r>
          </a:p>
          <a:p>
            <a:pPr marL="457189" indent="-457189">
              <a:spcBef>
                <a:spcPts val="1800"/>
              </a:spcBef>
              <a:buClr>
                <a:schemeClr val="accent1"/>
              </a:buClr>
              <a:buSzPct val="80000"/>
              <a:buFont typeface="Wingdings" pitchFamily="2" charset="2"/>
              <a:buChar char="þ"/>
              <a:defRPr/>
            </a:pPr>
            <a:r>
              <a:rPr lang="en-US" b="1" dirty="0"/>
              <a:t> - 4 SEVERE</a:t>
            </a:r>
          </a:p>
          <a:p>
            <a:pPr marL="457189" indent="-457189">
              <a:spcBef>
                <a:spcPts val="1800"/>
              </a:spcBef>
              <a:buClr>
                <a:schemeClr val="accent1"/>
              </a:buClr>
              <a:buSzPct val="80000"/>
              <a:buFont typeface="Wingdings" pitchFamily="2" charset="2"/>
              <a:buChar char="þ"/>
              <a:defRPr/>
            </a:pPr>
            <a:r>
              <a:rPr lang="en-US" b="1" dirty="0"/>
              <a:t> - 3 SERIOUS</a:t>
            </a:r>
          </a:p>
          <a:p>
            <a:pPr marL="457189" indent="-457189">
              <a:spcBef>
                <a:spcPts val="1800"/>
              </a:spcBef>
              <a:buClr>
                <a:schemeClr val="accent1"/>
              </a:buClr>
              <a:buSzPct val="80000"/>
              <a:buFont typeface="Wingdings" pitchFamily="2" charset="2"/>
              <a:buChar char="þ"/>
              <a:defRPr/>
            </a:pPr>
            <a:r>
              <a:rPr lang="en-US" b="1" dirty="0"/>
              <a:t> - 2 MODERATE</a:t>
            </a:r>
          </a:p>
          <a:p>
            <a:pPr marL="457189" indent="-457189">
              <a:spcBef>
                <a:spcPts val="1800"/>
              </a:spcBef>
              <a:buClr>
                <a:schemeClr val="accent1"/>
              </a:buClr>
              <a:buSzPct val="80000"/>
              <a:buFont typeface="Wingdings" pitchFamily="2" charset="2"/>
              <a:buChar char="þ"/>
              <a:defRPr/>
            </a:pPr>
            <a:r>
              <a:rPr lang="en-US" b="1" dirty="0"/>
              <a:t> - 1 SLIGHT</a:t>
            </a:r>
          </a:p>
          <a:p>
            <a:pPr marL="457189" indent="-457189">
              <a:spcBef>
                <a:spcPts val="1800"/>
              </a:spcBef>
              <a:buClr>
                <a:schemeClr val="accent1"/>
              </a:buClr>
              <a:buSzPct val="80000"/>
              <a:buFont typeface="Wingdings" pitchFamily="2" charset="2"/>
              <a:buChar char="þ"/>
              <a:defRPr/>
            </a:pPr>
            <a:r>
              <a:rPr lang="en-US" b="1" dirty="0"/>
              <a:t> - 0 MINIMAL</a:t>
            </a:r>
          </a:p>
          <a:p>
            <a:pPr marL="457189" indent="-457189">
              <a:spcBef>
                <a:spcPts val="1800"/>
              </a:spcBef>
              <a:buClr>
                <a:schemeClr val="accent1"/>
              </a:buClr>
              <a:buSzPct val="80000"/>
              <a:defRPr/>
            </a:pPr>
            <a:endParaRPr lang="en-US" sz="2800" dirty="0">
              <a:solidFill>
                <a:schemeClr val="accent6">
                  <a:lumMod val="75000"/>
                </a:schemeClr>
              </a:solidFill>
            </a:endParaRPr>
          </a:p>
        </p:txBody>
      </p:sp>
      <p:sp>
        <p:nvSpPr>
          <p:cNvPr id="3" name="TextBox 2">
            <a:extLst>
              <a:ext uri="{FF2B5EF4-FFF2-40B4-BE49-F238E27FC236}">
                <a16:creationId xmlns:a16="http://schemas.microsoft.com/office/drawing/2014/main" id="{556B27C5-3622-4A16-9044-04951887EBE2}"/>
              </a:ext>
            </a:extLst>
          </p:cNvPr>
          <p:cNvSpPr txBox="1"/>
          <p:nvPr/>
        </p:nvSpPr>
        <p:spPr>
          <a:xfrm>
            <a:off x="593947" y="1637298"/>
            <a:ext cx="9418881" cy="923330"/>
          </a:xfrm>
          <a:prstGeom prst="rect">
            <a:avLst/>
          </a:prstGeom>
          <a:noFill/>
        </p:spPr>
        <p:txBody>
          <a:bodyPr wrap="square" rtlCol="0">
            <a:spAutoFit/>
          </a:bodyPr>
          <a:lstStyle/>
          <a:p>
            <a:r>
              <a:rPr lang="en-US" dirty="0"/>
              <a:t>The Hazardous Materials Identification System (HMIS) is a numerical hazard rating that incorporates the use of labels with color developed by the American Coatings Association as a compliance aid for the OSHA Hazard Communication (HazCom) Standard.</a:t>
            </a:r>
          </a:p>
        </p:txBody>
      </p:sp>
      <p:pic>
        <p:nvPicPr>
          <p:cNvPr id="5" name="Audio 4">
            <a:hlinkClick r:id="" action="ppaction://media"/>
            <a:extLst>
              <a:ext uri="{FF2B5EF4-FFF2-40B4-BE49-F238E27FC236}">
                <a16:creationId xmlns:a16="http://schemas.microsoft.com/office/drawing/2014/main" id="{C2EA8F48-33A2-46EB-AE00-68DB9F2333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364"/>
    </mc:Choice>
    <mc:Fallback xmlns="">
      <p:transition spd="slow" advTm="58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FEE5B-7B85-4662-B1B4-D1FCFCAAE612}"/>
              </a:ext>
            </a:extLst>
          </p:cNvPr>
          <p:cNvSpPr>
            <a:spLocks noGrp="1"/>
          </p:cNvSpPr>
          <p:nvPr>
            <p:ph type="title"/>
          </p:nvPr>
        </p:nvSpPr>
        <p:spPr>
          <a:xfrm>
            <a:off x="620020" y="2314133"/>
            <a:ext cx="8911907" cy="860400"/>
          </a:xfrm>
        </p:spPr>
        <p:txBody>
          <a:bodyPr/>
          <a:lstStyle/>
          <a:p>
            <a:pPr algn="ctr">
              <a:defRPr/>
            </a:pPr>
            <a:r>
              <a:rPr lang="en-US" sz="3200" b="1" dirty="0">
                <a:latin typeface="+mj-lt"/>
              </a:rPr>
              <a:t>Personal Protective Equipment</a:t>
            </a:r>
          </a:p>
        </p:txBody>
      </p:sp>
      <p:pic>
        <p:nvPicPr>
          <p:cNvPr id="2" name="Audio 1">
            <a:hlinkClick r:id="" action="ppaction://media"/>
            <a:extLst>
              <a:ext uri="{FF2B5EF4-FFF2-40B4-BE49-F238E27FC236}">
                <a16:creationId xmlns:a16="http://schemas.microsoft.com/office/drawing/2014/main" id="{D6C7FA86-5D75-4006-8AD9-55981C5A13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59"/>
    </mc:Choice>
    <mc:Fallback xmlns="">
      <p:transition spd="slow" advTm="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AC022B12-5E9A-408C-8DDE-8358B8449180}"/>
              </a:ext>
            </a:extLst>
          </p:cNvPr>
          <p:cNvSpPr>
            <a:spLocks noGrp="1" noChangeArrowheads="1"/>
          </p:cNvSpPr>
          <p:nvPr>
            <p:ph type="title"/>
          </p:nvPr>
        </p:nvSpPr>
        <p:spPr>
          <a:xfrm>
            <a:off x="625231" y="620342"/>
            <a:ext cx="8989824" cy="865258"/>
          </a:xfrm>
        </p:spPr>
        <p:txBody>
          <a:bodyPr>
            <a:normAutofit/>
          </a:bodyPr>
          <a:lstStyle/>
          <a:p>
            <a:pPr>
              <a:defRPr/>
            </a:pPr>
            <a:r>
              <a:rPr lang="en-US" sz="3200" b="1" dirty="0">
                <a:latin typeface="+mj-lt"/>
              </a:rPr>
              <a:t>Personal Protective Equipment (PPE)</a:t>
            </a:r>
          </a:p>
        </p:txBody>
      </p:sp>
      <p:sp>
        <p:nvSpPr>
          <p:cNvPr id="36867" name="Rectangle 3">
            <a:extLst>
              <a:ext uri="{FF2B5EF4-FFF2-40B4-BE49-F238E27FC236}">
                <a16:creationId xmlns:a16="http://schemas.microsoft.com/office/drawing/2014/main" id="{27E8A69C-45C6-4CDF-94C1-482E140721A5}"/>
              </a:ext>
            </a:extLst>
          </p:cNvPr>
          <p:cNvSpPr>
            <a:spLocks noGrp="1" noChangeArrowheads="1"/>
          </p:cNvSpPr>
          <p:nvPr>
            <p:ph idx="1"/>
          </p:nvPr>
        </p:nvSpPr>
        <p:spPr>
          <a:xfrm>
            <a:off x="625230" y="1892196"/>
            <a:ext cx="8989825" cy="4191000"/>
          </a:xfrm>
        </p:spPr>
        <p:txBody>
          <a:bodyPr rtlCol="0">
            <a:normAutofit/>
          </a:bodyPr>
          <a:lstStyle/>
          <a:p>
            <a:pPr>
              <a:spcAft>
                <a:spcPts val="800"/>
              </a:spcAft>
              <a:buFont typeface="Wingdings 2"/>
              <a:buChar char=""/>
              <a:defRPr/>
            </a:pPr>
            <a:r>
              <a:rPr lang="en-US" dirty="0">
                <a:latin typeface="+mn-lt"/>
              </a:rPr>
              <a:t>Hazardous Chemicals can be inhaled, ingested, or absorbed through the skin.</a:t>
            </a:r>
          </a:p>
          <a:p>
            <a:pPr>
              <a:spcAft>
                <a:spcPts val="800"/>
              </a:spcAft>
              <a:buFont typeface="Wingdings 2"/>
              <a:buChar char=""/>
              <a:defRPr/>
            </a:pPr>
            <a:r>
              <a:rPr lang="en-US" dirty="0">
                <a:latin typeface="+mn-lt"/>
              </a:rPr>
              <a:t>When using Hazardous Chemicals, you are required to use the appropriate PPE as prescribed on the label and the SDS</a:t>
            </a:r>
          </a:p>
          <a:p>
            <a:pPr>
              <a:spcAft>
                <a:spcPts val="800"/>
              </a:spcAft>
              <a:buFont typeface="Wingdings 2"/>
              <a:buChar char=""/>
              <a:defRPr/>
            </a:pPr>
            <a:r>
              <a:rPr lang="en-US" dirty="0">
                <a:latin typeface="+mn-lt"/>
              </a:rPr>
              <a:t>Make sure the PPE fits and is not torn or broken</a:t>
            </a:r>
          </a:p>
        </p:txBody>
      </p:sp>
      <p:sp>
        <p:nvSpPr>
          <p:cNvPr id="52228" name="AutoShape 4" descr="174486">
            <a:hlinkClick r:id="rId4"/>
            <a:extLst>
              <a:ext uri="{FF2B5EF4-FFF2-40B4-BE49-F238E27FC236}">
                <a16:creationId xmlns:a16="http://schemas.microsoft.com/office/drawing/2014/main" id="{7CE0B53B-B456-4D83-AAAA-3A238466FD91}"/>
              </a:ext>
            </a:extLst>
          </p:cNvPr>
          <p:cNvSpPr>
            <a:spLocks noChangeAspect="1" noChangeArrowheads="1"/>
          </p:cNvSpPr>
          <p:nvPr/>
        </p:nvSpPr>
        <p:spPr bwMode="auto">
          <a:xfrm>
            <a:off x="1646239" y="460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52229" name="AutoShape 5" descr="174486">
            <a:hlinkClick r:id="rId4"/>
            <a:extLst>
              <a:ext uri="{FF2B5EF4-FFF2-40B4-BE49-F238E27FC236}">
                <a16:creationId xmlns:a16="http://schemas.microsoft.com/office/drawing/2014/main" id="{52950E3D-5243-4740-BF22-2FD3D126247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endParaRPr lang="en-US" altLang="en-US" sz="1800">
              <a:latin typeface="Calibri" panose="020F0502020204030204" pitchFamily="34" charset="0"/>
            </a:endParaRPr>
          </a:p>
        </p:txBody>
      </p:sp>
      <p:sp>
        <p:nvSpPr>
          <p:cNvPr id="52230" name="AutoShape 6" descr="174486">
            <a:hlinkClick r:id="rId4"/>
            <a:extLst>
              <a:ext uri="{FF2B5EF4-FFF2-40B4-BE49-F238E27FC236}">
                <a16:creationId xmlns:a16="http://schemas.microsoft.com/office/drawing/2014/main" id="{12F274B6-1CC2-4378-988D-F3B93AD3F0B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50000"/>
              <a:buFont typeface="Wingdings 2" panose="05020102010507070707" pitchFamily="18" charset="2"/>
              <a:buChar char=""/>
              <a:defRPr sz="3200">
                <a:solidFill>
                  <a:schemeClr val="tx1"/>
                </a:solidFill>
                <a:latin typeface="Candara" panose="020E0502030303020204" pitchFamily="34" charset="0"/>
              </a:defRPr>
            </a:lvl1pPr>
            <a:lvl2pPr marL="742950" indent="-285750" eaLnBrk="0" hangingPunct="0">
              <a:spcBef>
                <a:spcPct val="20000"/>
              </a:spcBef>
              <a:buClr>
                <a:schemeClr val="tx2"/>
              </a:buClr>
              <a:buSzPct val="60000"/>
              <a:buFont typeface="Wingdings 2" panose="05020102010507070707" pitchFamily="18" charset="2"/>
              <a:buChar char=""/>
              <a:defRPr sz="2800">
                <a:solidFill>
                  <a:schemeClr val="tx1"/>
                </a:solidFill>
                <a:latin typeface="Candara" panose="020E0502030303020204" pitchFamily="34" charset="0"/>
              </a:defRPr>
            </a:lvl2pPr>
            <a:lvl3pPr marL="1143000" indent="-228600" eaLnBrk="0" hangingPunct="0">
              <a:spcBef>
                <a:spcPct val="20000"/>
              </a:spcBef>
              <a:buClr>
                <a:schemeClr val="tx2"/>
              </a:buClr>
              <a:buSzPct val="60000"/>
              <a:buFont typeface="Wingdings 2" panose="05020102010507070707" pitchFamily="18" charset="2"/>
              <a:buChar char=""/>
              <a:defRPr sz="2400">
                <a:solidFill>
                  <a:schemeClr val="tx1"/>
                </a:solidFill>
                <a:latin typeface="Candara" panose="020E0502030303020204" pitchFamily="34" charset="0"/>
              </a:defRPr>
            </a:lvl3pPr>
            <a:lvl4pPr marL="16002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4pPr>
            <a:lvl5pPr marL="2057400" indent="-228600" eaLnBrk="0" hangingPunct="0">
              <a:spcBef>
                <a:spcPct val="20000"/>
              </a:spcBef>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Clr>
                <a:schemeClr val="tx2"/>
              </a:buClr>
              <a:buSzPct val="60000"/>
              <a:buFont typeface="Wingdings 2" panose="05020102010507070707" pitchFamily="18" charset="2"/>
              <a:buChar char=""/>
              <a:defRPr sz="2000">
                <a:solidFill>
                  <a:schemeClr val="tx1"/>
                </a:solidFill>
                <a:latin typeface="Candara" panose="020E0502030303020204" pitchFamily="34" charset="0"/>
              </a:defRPr>
            </a:lvl9pPr>
          </a:lstStyle>
          <a:p>
            <a:pPr eaLnBrk="1" hangingPunct="1">
              <a:spcBef>
                <a:spcPct val="0"/>
              </a:spcBef>
              <a:buClrTx/>
              <a:buSzTx/>
              <a:buFontTx/>
              <a:buNone/>
            </a:pPr>
            <a:endParaRPr lang="en-US" altLang="en-US" sz="1800">
              <a:latin typeface="Calibri" panose="020F0502020204030204" pitchFamily="34" charset="0"/>
            </a:endParaRPr>
          </a:p>
        </p:txBody>
      </p:sp>
      <p:pic>
        <p:nvPicPr>
          <p:cNvPr id="2" name="Picture 1">
            <a:extLst>
              <a:ext uri="{FF2B5EF4-FFF2-40B4-BE49-F238E27FC236}">
                <a16:creationId xmlns:a16="http://schemas.microsoft.com/office/drawing/2014/main" id="{D28222A3-E1D7-4A6E-BBC4-77DD5DD1A310}"/>
              </a:ext>
            </a:extLst>
          </p:cNvPr>
          <p:cNvPicPr>
            <a:picLocks noChangeAspect="1"/>
          </p:cNvPicPr>
          <p:nvPr/>
        </p:nvPicPr>
        <p:blipFill>
          <a:blip r:embed="rId5"/>
          <a:stretch>
            <a:fillRect/>
          </a:stretch>
        </p:blipFill>
        <p:spPr>
          <a:xfrm>
            <a:off x="3410704" y="3987996"/>
            <a:ext cx="3418876" cy="2230732"/>
          </a:xfrm>
          <a:prstGeom prst="rect">
            <a:avLst/>
          </a:prstGeom>
        </p:spPr>
      </p:pic>
      <p:pic>
        <p:nvPicPr>
          <p:cNvPr id="3" name="Audio 2">
            <a:hlinkClick r:id="" action="ppaction://media"/>
            <a:extLst>
              <a:ext uri="{FF2B5EF4-FFF2-40B4-BE49-F238E27FC236}">
                <a16:creationId xmlns:a16="http://schemas.microsoft.com/office/drawing/2014/main" id="{3F814573-95B3-4505-A5D8-66C37590B1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95"/>
    </mc:Choice>
    <mc:Fallback xmlns="">
      <p:transition spd="slow" advTm="3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9D4DFF1B-7850-4979-AD76-AFCC93E3996D}"/>
              </a:ext>
            </a:extLst>
          </p:cNvPr>
          <p:cNvSpPr>
            <a:spLocks noGrp="1" noChangeArrowheads="1"/>
          </p:cNvSpPr>
          <p:nvPr>
            <p:ph type="title"/>
          </p:nvPr>
        </p:nvSpPr>
        <p:spPr>
          <a:xfrm>
            <a:off x="781539" y="449385"/>
            <a:ext cx="10170420" cy="860400"/>
          </a:xfrm>
        </p:spPr>
        <p:txBody>
          <a:bodyPr>
            <a:normAutofit/>
          </a:bodyPr>
          <a:lstStyle/>
          <a:p>
            <a:pPr>
              <a:defRPr/>
            </a:pPr>
            <a:r>
              <a:rPr lang="en-US" sz="3200" b="1" dirty="0">
                <a:latin typeface="+mj-lt"/>
              </a:rPr>
              <a:t>Are All Chemicals Hazardous?</a:t>
            </a:r>
          </a:p>
        </p:txBody>
      </p:sp>
      <p:sp>
        <p:nvSpPr>
          <p:cNvPr id="16387" name="Rectangle 3">
            <a:extLst>
              <a:ext uri="{FF2B5EF4-FFF2-40B4-BE49-F238E27FC236}">
                <a16:creationId xmlns:a16="http://schemas.microsoft.com/office/drawing/2014/main" id="{C26DCF4B-3871-4730-A0EC-8C8B7B21D398}"/>
              </a:ext>
            </a:extLst>
          </p:cNvPr>
          <p:cNvSpPr>
            <a:spLocks noGrp="1" noChangeArrowheads="1"/>
          </p:cNvSpPr>
          <p:nvPr>
            <p:ph idx="1"/>
          </p:nvPr>
        </p:nvSpPr>
        <p:spPr>
          <a:xfrm>
            <a:off x="802379" y="1222952"/>
            <a:ext cx="9166812" cy="4907280"/>
          </a:xfrm>
        </p:spPr>
        <p:txBody>
          <a:bodyPr rtlCol="0">
            <a:noAutofit/>
          </a:bodyPr>
          <a:lstStyle/>
          <a:p>
            <a:pPr>
              <a:spcAft>
                <a:spcPts val="800"/>
              </a:spcAft>
              <a:buFont typeface="Wingdings 2"/>
              <a:buChar char=""/>
              <a:defRPr/>
            </a:pPr>
            <a:r>
              <a:rPr lang="en-US" dirty="0">
                <a:latin typeface="+mn-lt"/>
              </a:rPr>
              <a:t>A </a:t>
            </a:r>
            <a:r>
              <a:rPr lang="en-US" b="1" dirty="0">
                <a:latin typeface="+mn-lt"/>
              </a:rPr>
              <a:t>“Hazardous chemical” </a:t>
            </a:r>
            <a:r>
              <a:rPr lang="en-US" dirty="0">
                <a:latin typeface="+mn-lt"/>
              </a:rPr>
              <a:t>is any chemical which is classified as a physical hazard or a health hazard, a simple asphyxiant, combustible dust, pyrophoric gas, or hazard not otherwise classified.</a:t>
            </a:r>
          </a:p>
          <a:p>
            <a:pPr>
              <a:spcAft>
                <a:spcPts val="800"/>
              </a:spcAft>
              <a:buFont typeface="Wingdings 2"/>
              <a:buChar char=""/>
              <a:defRPr/>
            </a:pPr>
            <a:r>
              <a:rPr lang="en-US" dirty="0">
                <a:latin typeface="+mn-lt"/>
              </a:rPr>
              <a:t>A chemical is considered hazardous to a person and/or the environment whenever an exposure to the chemical can produce a negative response; (e.g., nausea, vomiting, rash, eye or throat irritation.)  </a:t>
            </a:r>
          </a:p>
          <a:p>
            <a:pPr>
              <a:spcAft>
                <a:spcPts val="800"/>
              </a:spcAft>
              <a:buFont typeface="Wingdings 2"/>
              <a:buChar char=""/>
              <a:defRPr/>
            </a:pPr>
            <a:r>
              <a:rPr lang="en-US" dirty="0">
                <a:latin typeface="+mn-lt"/>
              </a:rPr>
              <a:t>Most chemical hazards are minimal, if they are used:</a:t>
            </a:r>
          </a:p>
          <a:p>
            <a:pPr lvl="1">
              <a:spcAft>
                <a:spcPts val="800"/>
              </a:spcAft>
              <a:defRPr/>
            </a:pPr>
            <a:r>
              <a:rPr lang="en-US" dirty="0">
                <a:latin typeface="+mn-lt"/>
              </a:rPr>
              <a:t>According to the directions on their label</a:t>
            </a:r>
          </a:p>
          <a:p>
            <a:pPr lvl="1">
              <a:spcAft>
                <a:spcPts val="800"/>
              </a:spcAft>
              <a:defRPr/>
            </a:pPr>
            <a:r>
              <a:rPr lang="en-US" dirty="0">
                <a:latin typeface="+mn-lt"/>
              </a:rPr>
              <a:t>According to the SDS</a:t>
            </a:r>
          </a:p>
          <a:p>
            <a:pPr lvl="1">
              <a:spcAft>
                <a:spcPts val="800"/>
              </a:spcAft>
              <a:defRPr/>
            </a:pPr>
            <a:r>
              <a:rPr lang="en-US" dirty="0">
                <a:latin typeface="+mn-lt"/>
              </a:rPr>
              <a:t>With the listed appropriate protective equipment</a:t>
            </a:r>
          </a:p>
        </p:txBody>
      </p:sp>
      <p:pic>
        <p:nvPicPr>
          <p:cNvPr id="4" name="Audio 3">
            <a:hlinkClick r:id="" action="ppaction://media"/>
            <a:extLst>
              <a:ext uri="{FF2B5EF4-FFF2-40B4-BE49-F238E27FC236}">
                <a16:creationId xmlns:a16="http://schemas.microsoft.com/office/drawing/2014/main" id="{DC9E867C-994A-41FA-AD1E-19BDB5B83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566"/>
    </mc:Choice>
    <mc:Fallback xmlns="">
      <p:transition spd="slow" advTm="4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4BE659C8-D5EC-46A8-95FA-658698BE5044}"/>
              </a:ext>
            </a:extLst>
          </p:cNvPr>
          <p:cNvSpPr>
            <a:spLocks noGrp="1" noChangeArrowheads="1"/>
          </p:cNvSpPr>
          <p:nvPr>
            <p:ph type="title"/>
          </p:nvPr>
        </p:nvSpPr>
        <p:spPr>
          <a:xfrm>
            <a:off x="625231" y="653325"/>
            <a:ext cx="8878987" cy="1057166"/>
          </a:xfrm>
        </p:spPr>
        <p:txBody>
          <a:bodyPr>
            <a:noAutofit/>
          </a:bodyPr>
          <a:lstStyle/>
          <a:p>
            <a:pPr>
              <a:defRPr/>
            </a:pPr>
            <a:r>
              <a:rPr lang="en-US" sz="3200" b="1" dirty="0">
                <a:latin typeface="+mj-lt"/>
              </a:rPr>
              <a:t>ALL HAZARDOUS CHEMICALS MUST BE PROPERLY STORED</a:t>
            </a:r>
          </a:p>
        </p:txBody>
      </p:sp>
      <p:sp>
        <p:nvSpPr>
          <p:cNvPr id="53251" name="Rectangle 3">
            <a:extLst>
              <a:ext uri="{FF2B5EF4-FFF2-40B4-BE49-F238E27FC236}">
                <a16:creationId xmlns:a16="http://schemas.microsoft.com/office/drawing/2014/main" id="{1FB3F897-B4E6-4CFF-B4EC-E3E276C96673}"/>
              </a:ext>
            </a:extLst>
          </p:cNvPr>
          <p:cNvSpPr>
            <a:spLocks noGrp="1" noChangeArrowheads="1"/>
          </p:cNvSpPr>
          <p:nvPr>
            <p:ph idx="1"/>
          </p:nvPr>
        </p:nvSpPr>
        <p:spPr>
          <a:xfrm>
            <a:off x="625231" y="1953539"/>
            <a:ext cx="9131804" cy="1057167"/>
          </a:xfrm>
        </p:spPr>
        <p:txBody>
          <a:bodyPr>
            <a:normAutofit/>
          </a:bodyPr>
          <a:lstStyle/>
          <a:p>
            <a:pPr eaLnBrk="1" hangingPunct="1"/>
            <a:r>
              <a:rPr lang="en-US" altLang="en-US" dirty="0">
                <a:latin typeface="+mn-lt"/>
              </a:rPr>
              <a:t>All Hazardous Chemicals must be properly stored according to the Hazard Communication Program</a:t>
            </a:r>
          </a:p>
        </p:txBody>
      </p:sp>
      <p:pic>
        <p:nvPicPr>
          <p:cNvPr id="53252" name="Picture 4" descr="MVC-003S">
            <a:extLst>
              <a:ext uri="{FF2B5EF4-FFF2-40B4-BE49-F238E27FC236}">
                <a16:creationId xmlns:a16="http://schemas.microsoft.com/office/drawing/2014/main" id="{46ED0788-EE87-45E2-BE57-D1BBD3B5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064" y="3253754"/>
            <a:ext cx="1968644" cy="262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MVC-006S">
            <a:extLst>
              <a:ext uri="{FF2B5EF4-FFF2-40B4-BE49-F238E27FC236}">
                <a16:creationId xmlns:a16="http://schemas.microsoft.com/office/drawing/2014/main" id="{D244B0AC-5C5B-4B61-B367-DDBDF1BF7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200" y="3253754"/>
            <a:ext cx="2514600" cy="19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Global Industrial™ Flammable Cabinet, Self Close Double Door, 90 Gallon, 43&quot;Wx34&quot;Dx65&quot;H">
            <a:extLst>
              <a:ext uri="{FF2B5EF4-FFF2-40B4-BE49-F238E27FC236}">
                <a16:creationId xmlns:a16="http://schemas.microsoft.com/office/drawing/2014/main" id="{3E3C2B40-73FD-458C-BD06-84939D03BA1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4003" y="3253754"/>
            <a:ext cx="2281441" cy="228144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BE6B688-133C-4C30-B5BA-BCAC56A2C7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7341-6D98-4F3B-80C7-6AA83D28264A}"/>
              </a:ext>
            </a:extLst>
          </p:cNvPr>
          <p:cNvSpPr>
            <a:spLocks noGrp="1"/>
          </p:cNvSpPr>
          <p:nvPr>
            <p:ph type="title"/>
          </p:nvPr>
        </p:nvSpPr>
        <p:spPr>
          <a:xfrm>
            <a:off x="781539" y="358725"/>
            <a:ext cx="8611843" cy="1185595"/>
          </a:xfrm>
        </p:spPr>
        <p:txBody>
          <a:bodyPr>
            <a:normAutofit/>
          </a:bodyPr>
          <a:lstStyle/>
          <a:p>
            <a:pPr>
              <a:defRPr/>
            </a:pPr>
            <a:r>
              <a:rPr lang="en-US" sz="3200" b="1" dirty="0">
                <a:latin typeface="+mj-lt"/>
              </a:rPr>
              <a:t>HAZARDOUS MATERIALS CONTAINER REQUIREMENTS</a:t>
            </a:r>
          </a:p>
        </p:txBody>
      </p:sp>
      <p:sp>
        <p:nvSpPr>
          <p:cNvPr id="67587" name="Content Placeholder 2">
            <a:extLst>
              <a:ext uri="{FF2B5EF4-FFF2-40B4-BE49-F238E27FC236}">
                <a16:creationId xmlns:a16="http://schemas.microsoft.com/office/drawing/2014/main" id="{79084B6D-0353-4CA3-91B4-6D75A5B3BFFA}"/>
              </a:ext>
            </a:extLst>
          </p:cNvPr>
          <p:cNvSpPr>
            <a:spLocks noGrp="1"/>
          </p:cNvSpPr>
          <p:nvPr>
            <p:ph idx="1"/>
          </p:nvPr>
        </p:nvSpPr>
        <p:spPr>
          <a:xfrm>
            <a:off x="781540" y="1953491"/>
            <a:ext cx="8833516" cy="4545784"/>
          </a:xfrm>
        </p:spPr>
        <p:txBody>
          <a:bodyPr rtlCol="0">
            <a:normAutofit/>
          </a:bodyPr>
          <a:lstStyle/>
          <a:p>
            <a:pPr marL="274313" indent="-274313">
              <a:lnSpc>
                <a:spcPct val="110000"/>
              </a:lnSpc>
              <a:spcAft>
                <a:spcPts val="800"/>
              </a:spcAft>
              <a:buNone/>
              <a:defRPr/>
            </a:pPr>
            <a:r>
              <a:rPr lang="en-US" sz="2133" dirty="0">
                <a:latin typeface="+mn-lt"/>
              </a:rPr>
              <a:t>Containers Must Be:</a:t>
            </a:r>
          </a:p>
          <a:p>
            <a:pPr marL="274313" indent="-274313">
              <a:lnSpc>
                <a:spcPct val="110000"/>
              </a:lnSpc>
              <a:spcAft>
                <a:spcPts val="800"/>
              </a:spcAft>
              <a:buFont typeface="Wingdings"/>
              <a:buChar char=""/>
              <a:defRPr/>
            </a:pPr>
            <a:r>
              <a:rPr lang="en-US" dirty="0">
                <a:latin typeface="+mn-lt"/>
              </a:rPr>
              <a:t>Properly labeled</a:t>
            </a:r>
          </a:p>
          <a:p>
            <a:pPr marL="274313" indent="-274313">
              <a:lnSpc>
                <a:spcPct val="110000"/>
              </a:lnSpc>
              <a:spcAft>
                <a:spcPts val="800"/>
              </a:spcAft>
              <a:buFont typeface="Wingdings"/>
              <a:buChar char=""/>
              <a:defRPr/>
            </a:pPr>
            <a:r>
              <a:rPr lang="en-US" dirty="0">
                <a:latin typeface="+mn-lt"/>
              </a:rPr>
              <a:t>Inspected weekly for leaks, spills and deterioration</a:t>
            </a:r>
          </a:p>
          <a:p>
            <a:pPr marL="274313" indent="-274313">
              <a:lnSpc>
                <a:spcPct val="110000"/>
              </a:lnSpc>
              <a:spcAft>
                <a:spcPts val="800"/>
              </a:spcAft>
              <a:buFont typeface="Wingdings"/>
              <a:buChar char=""/>
              <a:defRPr/>
            </a:pPr>
            <a:r>
              <a:rPr lang="en-US" dirty="0">
                <a:latin typeface="+mn-lt"/>
              </a:rPr>
              <a:t>Suitable for storing the waste and compatible with the contents</a:t>
            </a:r>
          </a:p>
          <a:p>
            <a:pPr marL="274313" indent="-274313">
              <a:lnSpc>
                <a:spcPct val="110000"/>
              </a:lnSpc>
              <a:spcAft>
                <a:spcPts val="800"/>
              </a:spcAft>
              <a:buFont typeface="Wingdings"/>
              <a:buChar char=""/>
              <a:defRPr/>
            </a:pPr>
            <a:r>
              <a:rPr lang="en-US" dirty="0">
                <a:latin typeface="+mn-lt"/>
              </a:rPr>
              <a:t>Empty containers &gt;5 gallons which previously held a hazardous material or waste must be labeled “empty” with the date they were emptied and recycled, reused or returned to the vendor within 1 year</a:t>
            </a:r>
          </a:p>
        </p:txBody>
      </p:sp>
      <p:pic>
        <p:nvPicPr>
          <p:cNvPr id="6" name="Audio 5">
            <a:hlinkClick r:id="" action="ppaction://media"/>
            <a:extLst>
              <a:ext uri="{FF2B5EF4-FFF2-40B4-BE49-F238E27FC236}">
                <a16:creationId xmlns:a16="http://schemas.microsoft.com/office/drawing/2014/main" id="{CAF64DAF-EE0A-443B-A1B6-7C99939B26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31"/>
    </mc:Choice>
    <mc:Fallback xmlns="">
      <p:transition spd="slow" advTm="3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B77D-E68F-4785-A884-C9D920841F46}"/>
              </a:ext>
            </a:extLst>
          </p:cNvPr>
          <p:cNvSpPr>
            <a:spLocks noGrp="1"/>
          </p:cNvSpPr>
          <p:nvPr>
            <p:ph type="title"/>
          </p:nvPr>
        </p:nvSpPr>
        <p:spPr>
          <a:xfrm>
            <a:off x="914403" y="762000"/>
            <a:ext cx="8534398" cy="619760"/>
          </a:xfrm>
        </p:spPr>
        <p:txBody>
          <a:bodyPr/>
          <a:lstStyle/>
          <a:p>
            <a:r>
              <a:rPr lang="en-US" sz="3200" b="1" dirty="0">
                <a:latin typeface="+mj-lt"/>
              </a:rPr>
              <a:t>CONTAINERS CONT.</a:t>
            </a:r>
          </a:p>
        </p:txBody>
      </p:sp>
      <p:sp>
        <p:nvSpPr>
          <p:cNvPr id="3" name="Text Placeholder 2">
            <a:extLst>
              <a:ext uri="{FF2B5EF4-FFF2-40B4-BE49-F238E27FC236}">
                <a16:creationId xmlns:a16="http://schemas.microsoft.com/office/drawing/2014/main" id="{75CBDA25-4AFB-4B33-B8B1-9279E2EF6826}"/>
              </a:ext>
            </a:extLst>
          </p:cNvPr>
          <p:cNvSpPr>
            <a:spLocks noGrp="1"/>
          </p:cNvSpPr>
          <p:nvPr>
            <p:ph type="body" sz="half" idx="1"/>
          </p:nvPr>
        </p:nvSpPr>
        <p:spPr>
          <a:xfrm>
            <a:off x="914401" y="1666240"/>
            <a:ext cx="8686799" cy="4429760"/>
          </a:xfrm>
        </p:spPr>
        <p:txBody>
          <a:bodyPr>
            <a:normAutofit/>
          </a:bodyPr>
          <a:lstStyle/>
          <a:p>
            <a:pPr marL="274313" indent="-274313">
              <a:lnSpc>
                <a:spcPct val="110000"/>
              </a:lnSpc>
              <a:spcAft>
                <a:spcPts val="800"/>
              </a:spcAft>
              <a:buFont typeface="Wingdings"/>
              <a:buChar char=""/>
              <a:defRPr/>
            </a:pPr>
            <a:r>
              <a:rPr lang="en-US" dirty="0">
                <a:latin typeface="+mn-lt"/>
              </a:rPr>
              <a:t>In good condition</a:t>
            </a:r>
          </a:p>
          <a:p>
            <a:pPr marL="274313" indent="-274313">
              <a:lnSpc>
                <a:spcPct val="110000"/>
              </a:lnSpc>
              <a:spcAft>
                <a:spcPts val="800"/>
              </a:spcAft>
              <a:buFont typeface="Wingdings"/>
              <a:buChar char=""/>
              <a:defRPr/>
            </a:pPr>
            <a:r>
              <a:rPr lang="en-US" dirty="0">
                <a:latin typeface="+mn-lt"/>
              </a:rPr>
              <a:t>Kept closed when not in use</a:t>
            </a:r>
          </a:p>
          <a:p>
            <a:pPr marL="274313" indent="-274313">
              <a:lnSpc>
                <a:spcPct val="110000"/>
              </a:lnSpc>
              <a:spcAft>
                <a:spcPts val="800"/>
              </a:spcAft>
              <a:buFont typeface="Wingdings"/>
              <a:buChar char=""/>
              <a:defRPr/>
            </a:pPr>
            <a:r>
              <a:rPr lang="en-US" dirty="0">
                <a:latin typeface="+mn-lt"/>
              </a:rPr>
              <a:t>Located 50 feet from the property line if holding ignitable or reactive wastes</a:t>
            </a:r>
          </a:p>
          <a:p>
            <a:pPr marL="274313" indent="-274313">
              <a:lnSpc>
                <a:spcPct val="110000"/>
              </a:lnSpc>
              <a:spcAft>
                <a:spcPts val="800"/>
              </a:spcAft>
              <a:buFont typeface="Wingdings"/>
              <a:buChar char=""/>
              <a:defRPr/>
            </a:pPr>
            <a:r>
              <a:rPr lang="en-US" dirty="0">
                <a:latin typeface="+mn-lt"/>
              </a:rPr>
              <a:t>Grounded if holding flammable waste</a:t>
            </a:r>
          </a:p>
          <a:p>
            <a:pPr marL="274313" indent="-274313">
              <a:lnSpc>
                <a:spcPct val="110000"/>
              </a:lnSpc>
              <a:spcAft>
                <a:spcPts val="800"/>
              </a:spcAft>
              <a:buFont typeface="Wingdings"/>
              <a:buChar char=""/>
              <a:defRPr/>
            </a:pPr>
            <a:r>
              <a:rPr lang="en-US" dirty="0">
                <a:latin typeface="+mn-lt"/>
              </a:rPr>
              <a:t>Reactive wastes must be stored separately or be separated by a dike, berm, wall or other barrier</a:t>
            </a:r>
          </a:p>
        </p:txBody>
      </p:sp>
      <p:pic>
        <p:nvPicPr>
          <p:cNvPr id="6" name="Audio 5">
            <a:hlinkClick r:id="" action="ppaction://media"/>
            <a:extLst>
              <a:ext uri="{FF2B5EF4-FFF2-40B4-BE49-F238E27FC236}">
                <a16:creationId xmlns:a16="http://schemas.microsoft.com/office/drawing/2014/main" id="{D525B816-D72C-4AE9-A845-4B99841ADD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1569821"/>
      </p:ext>
    </p:extLst>
  </p:cSld>
  <p:clrMapOvr>
    <a:masterClrMapping/>
  </p:clrMapOvr>
  <mc:AlternateContent xmlns:mc="http://schemas.openxmlformats.org/markup-compatibility/2006" xmlns:p14="http://schemas.microsoft.com/office/powerpoint/2010/main">
    <mc:Choice Requires="p14">
      <p:transition spd="slow" p14:dur="2000" advTm="23276"/>
    </mc:Choice>
    <mc:Fallback xmlns="">
      <p:transition spd="slow" advTm="2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1B1B-2DB4-40EA-9D8F-859FA6468A19}"/>
              </a:ext>
            </a:extLst>
          </p:cNvPr>
          <p:cNvSpPr>
            <a:spLocks noGrp="1"/>
          </p:cNvSpPr>
          <p:nvPr>
            <p:ph type="title"/>
          </p:nvPr>
        </p:nvSpPr>
        <p:spPr>
          <a:xfrm>
            <a:off x="619760" y="734290"/>
            <a:ext cx="10602422" cy="1122219"/>
          </a:xfrm>
        </p:spPr>
        <p:txBody>
          <a:bodyPr>
            <a:normAutofit/>
          </a:bodyPr>
          <a:lstStyle/>
          <a:p>
            <a:pPr>
              <a:defRPr/>
            </a:pPr>
            <a:r>
              <a:rPr lang="en-US" sz="3200" b="1" dirty="0">
                <a:latin typeface="+mj-lt"/>
              </a:rPr>
              <a:t>HAZARDOUS MATERIALS STORAGE </a:t>
            </a:r>
            <a:br>
              <a:rPr lang="en-US" sz="3200" b="1" dirty="0">
                <a:latin typeface="+mj-lt"/>
              </a:rPr>
            </a:br>
            <a:r>
              <a:rPr lang="en-US" sz="3200" b="1" dirty="0">
                <a:latin typeface="+mj-lt"/>
              </a:rPr>
              <a:t>INFORMATION</a:t>
            </a:r>
          </a:p>
        </p:txBody>
      </p:sp>
      <p:sp>
        <p:nvSpPr>
          <p:cNvPr id="69635" name="Content Placeholder 2">
            <a:extLst>
              <a:ext uri="{FF2B5EF4-FFF2-40B4-BE49-F238E27FC236}">
                <a16:creationId xmlns:a16="http://schemas.microsoft.com/office/drawing/2014/main" id="{54F02E96-7C26-469D-AFEF-97305F162631}"/>
              </a:ext>
            </a:extLst>
          </p:cNvPr>
          <p:cNvSpPr>
            <a:spLocks noGrp="1"/>
          </p:cNvSpPr>
          <p:nvPr>
            <p:ph idx="1"/>
          </p:nvPr>
        </p:nvSpPr>
        <p:spPr>
          <a:xfrm>
            <a:off x="619760" y="2022764"/>
            <a:ext cx="9300095" cy="4531359"/>
          </a:xfrm>
        </p:spPr>
        <p:txBody>
          <a:bodyPr rtlCol="0">
            <a:normAutofit/>
          </a:bodyPr>
          <a:lstStyle/>
          <a:p>
            <a:pPr>
              <a:spcAft>
                <a:spcPts val="800"/>
              </a:spcAft>
              <a:buNone/>
              <a:defRPr/>
            </a:pPr>
            <a:r>
              <a:rPr lang="en-US" dirty="0">
                <a:latin typeface="+mn-lt"/>
              </a:rPr>
              <a:t>Storage:</a:t>
            </a:r>
          </a:p>
          <a:p>
            <a:pPr>
              <a:spcAft>
                <a:spcPts val="800"/>
              </a:spcAft>
              <a:buFont typeface="Wingdings 2"/>
              <a:buChar char=""/>
              <a:defRPr/>
            </a:pPr>
            <a:r>
              <a:rPr lang="en-US" dirty="0">
                <a:latin typeface="+mn-lt"/>
              </a:rPr>
              <a:t>Only chemicals that are used are stored (chemicals not needed are to be disposed of).</a:t>
            </a:r>
          </a:p>
          <a:p>
            <a:pPr>
              <a:spcAft>
                <a:spcPts val="800"/>
              </a:spcAft>
              <a:buFont typeface="Wingdings 2"/>
              <a:buChar char=""/>
              <a:defRPr/>
            </a:pPr>
            <a:r>
              <a:rPr lang="en-US" dirty="0">
                <a:latin typeface="+mn-lt"/>
              </a:rPr>
              <a:t>Chemicals on hand will be consumed essentially within the next year.</a:t>
            </a:r>
          </a:p>
          <a:p>
            <a:pPr>
              <a:spcAft>
                <a:spcPts val="800"/>
              </a:spcAft>
              <a:buFont typeface="Wingdings 2"/>
              <a:buChar char=""/>
              <a:defRPr/>
            </a:pPr>
            <a:r>
              <a:rPr lang="en-US" dirty="0">
                <a:latin typeface="+mn-lt"/>
              </a:rPr>
              <a:t>Chemicals are properly labeled and stored in appropriate containers.</a:t>
            </a:r>
          </a:p>
          <a:p>
            <a:pPr>
              <a:spcAft>
                <a:spcPts val="800"/>
              </a:spcAft>
              <a:buFont typeface="Wingdings 2"/>
              <a:buChar char=""/>
              <a:defRPr/>
            </a:pPr>
            <a:r>
              <a:rPr lang="en-US" dirty="0">
                <a:latin typeface="+mn-lt"/>
              </a:rPr>
              <a:t>SDS is on file for each chemical received  and made accessible for review.</a:t>
            </a:r>
          </a:p>
          <a:p>
            <a:pPr>
              <a:spcAft>
                <a:spcPts val="800"/>
              </a:spcAft>
              <a:buFont typeface="Wingdings 2"/>
              <a:buChar char=""/>
              <a:defRPr/>
            </a:pPr>
            <a:r>
              <a:rPr lang="en-US" dirty="0">
                <a:latin typeface="+mn-lt"/>
              </a:rPr>
              <a:t>There is a continual up-to-date inventory of all chemicals.</a:t>
            </a:r>
          </a:p>
        </p:txBody>
      </p:sp>
      <p:pic>
        <p:nvPicPr>
          <p:cNvPr id="4" name="Audio 3">
            <a:hlinkClick r:id="" action="ppaction://media"/>
            <a:extLst>
              <a:ext uri="{FF2B5EF4-FFF2-40B4-BE49-F238E27FC236}">
                <a16:creationId xmlns:a16="http://schemas.microsoft.com/office/drawing/2014/main" id="{AB756C57-5FEA-422C-8E03-9FD51212E9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59"/>
    </mc:Choice>
    <mc:Fallback xmlns="">
      <p:transition spd="slow" advTm="3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60D9-5A54-42F5-8900-41328E63E169}"/>
              </a:ext>
            </a:extLst>
          </p:cNvPr>
          <p:cNvSpPr>
            <a:spLocks noGrp="1"/>
          </p:cNvSpPr>
          <p:nvPr>
            <p:ph type="title"/>
          </p:nvPr>
        </p:nvSpPr>
        <p:spPr>
          <a:xfrm>
            <a:off x="914400" y="1011383"/>
            <a:ext cx="8492834" cy="554181"/>
          </a:xfrm>
        </p:spPr>
        <p:txBody>
          <a:bodyPr>
            <a:normAutofit fontScale="90000"/>
          </a:bodyPr>
          <a:lstStyle/>
          <a:p>
            <a:r>
              <a:rPr lang="en-US" sz="3200" b="1" dirty="0">
                <a:latin typeface="+mj-lt"/>
              </a:rPr>
              <a:t>STORAGE CONT.</a:t>
            </a:r>
          </a:p>
        </p:txBody>
      </p:sp>
      <p:sp>
        <p:nvSpPr>
          <p:cNvPr id="3" name="Content Placeholder 2">
            <a:extLst>
              <a:ext uri="{FF2B5EF4-FFF2-40B4-BE49-F238E27FC236}">
                <a16:creationId xmlns:a16="http://schemas.microsoft.com/office/drawing/2014/main" id="{E2EB59DF-FD5F-4385-A3B9-30C393448D60}"/>
              </a:ext>
            </a:extLst>
          </p:cNvPr>
          <p:cNvSpPr>
            <a:spLocks noGrp="1"/>
          </p:cNvSpPr>
          <p:nvPr>
            <p:ph sz="half" idx="1"/>
          </p:nvPr>
        </p:nvSpPr>
        <p:spPr>
          <a:xfrm>
            <a:off x="914400" y="1828800"/>
            <a:ext cx="8492834" cy="4450080"/>
          </a:xfrm>
        </p:spPr>
        <p:txBody>
          <a:bodyPr/>
          <a:lstStyle/>
          <a:p>
            <a:pPr>
              <a:spcAft>
                <a:spcPts val="800"/>
              </a:spcAft>
              <a:buFont typeface="Wingdings 2"/>
              <a:buChar char=""/>
              <a:defRPr/>
            </a:pPr>
            <a:r>
              <a:rPr lang="en-US" sz="2133" dirty="0">
                <a:latin typeface="+mn-lt"/>
              </a:rPr>
              <a:t>No chemicals are stored above eye level.</a:t>
            </a:r>
          </a:p>
          <a:p>
            <a:pPr>
              <a:spcAft>
                <a:spcPts val="800"/>
              </a:spcAft>
              <a:buFont typeface="Wingdings 2"/>
              <a:buChar char=""/>
              <a:defRPr/>
            </a:pPr>
            <a:r>
              <a:rPr lang="en-US" sz="2133" dirty="0">
                <a:latin typeface="+mn-lt"/>
              </a:rPr>
              <a:t>No chemicals are stored on the floor.</a:t>
            </a:r>
          </a:p>
          <a:p>
            <a:pPr>
              <a:spcAft>
                <a:spcPts val="800"/>
              </a:spcAft>
              <a:buFont typeface="Wingdings 2"/>
              <a:buChar char=""/>
              <a:defRPr/>
            </a:pPr>
            <a:r>
              <a:rPr lang="en-US" sz="2133" dirty="0">
                <a:latin typeface="+mn-lt"/>
              </a:rPr>
              <a:t>Shelves or cabinets are secured firmly to the walls.</a:t>
            </a:r>
          </a:p>
          <a:p>
            <a:pPr>
              <a:spcAft>
                <a:spcPts val="800"/>
              </a:spcAft>
              <a:buFont typeface="Wingdings 2"/>
              <a:buChar char=""/>
              <a:defRPr/>
            </a:pPr>
            <a:r>
              <a:rPr lang="en-US" sz="2133" dirty="0">
                <a:latin typeface="+mn-lt"/>
              </a:rPr>
              <a:t>Earthquake lips or barriers are in place on storage shelves.</a:t>
            </a:r>
          </a:p>
          <a:p>
            <a:pPr>
              <a:spcAft>
                <a:spcPts val="800"/>
              </a:spcAft>
              <a:buFont typeface="Wingdings 2"/>
              <a:buChar char=""/>
              <a:defRPr/>
            </a:pPr>
            <a:r>
              <a:rPr lang="en-US" sz="2133" dirty="0">
                <a:latin typeface="+mn-lt"/>
              </a:rPr>
              <a:t>A storage cabinet for flammables is on site and is appropriately used</a:t>
            </a:r>
          </a:p>
          <a:p>
            <a:pPr>
              <a:spcAft>
                <a:spcPts val="800"/>
              </a:spcAft>
              <a:buFont typeface="Wingdings 2"/>
              <a:buChar char=""/>
              <a:defRPr/>
            </a:pPr>
            <a:r>
              <a:rPr lang="en-US" sz="2133" dirty="0">
                <a:latin typeface="+mn-lt"/>
              </a:rPr>
              <a:t>Compressed gas cylinders are secured upright to the wall, with caps in place.</a:t>
            </a:r>
          </a:p>
        </p:txBody>
      </p:sp>
      <p:pic>
        <p:nvPicPr>
          <p:cNvPr id="6" name="Audio 5">
            <a:hlinkClick r:id="" action="ppaction://media"/>
            <a:extLst>
              <a:ext uri="{FF2B5EF4-FFF2-40B4-BE49-F238E27FC236}">
                <a16:creationId xmlns:a16="http://schemas.microsoft.com/office/drawing/2014/main" id="{06365620-772C-4F1A-95E7-76A2DC8FC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4087896"/>
      </p:ext>
    </p:extLst>
  </p:cSld>
  <p:clrMapOvr>
    <a:masterClrMapping/>
  </p:clrMapOvr>
  <mc:AlternateContent xmlns:mc="http://schemas.openxmlformats.org/markup-compatibility/2006" xmlns:p14="http://schemas.microsoft.com/office/powerpoint/2010/main">
    <mc:Choice Requires="p14">
      <p:transition spd="slow" p14:dur="2000" advTm="26782"/>
    </mc:Choice>
    <mc:Fallback xmlns="">
      <p:transition spd="slow" advTm="2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FBCF-325F-4F52-84AF-9303378F49E8}"/>
              </a:ext>
            </a:extLst>
          </p:cNvPr>
          <p:cNvSpPr>
            <a:spLocks noGrp="1"/>
          </p:cNvSpPr>
          <p:nvPr>
            <p:ph type="title"/>
          </p:nvPr>
        </p:nvSpPr>
        <p:spPr>
          <a:xfrm>
            <a:off x="625231" y="554182"/>
            <a:ext cx="8726587" cy="1046018"/>
          </a:xfrm>
        </p:spPr>
        <p:txBody>
          <a:bodyPr>
            <a:normAutofit fontScale="90000"/>
          </a:bodyPr>
          <a:lstStyle/>
          <a:p>
            <a:pPr>
              <a:defRPr/>
            </a:pPr>
            <a:r>
              <a:rPr lang="en-US" sz="3200" b="1" dirty="0">
                <a:latin typeface="+mj-lt"/>
              </a:rPr>
              <a:t>PROCEDURES FOR CHEMICAL SPILL &amp; MATERIAL RELEASE</a:t>
            </a:r>
          </a:p>
        </p:txBody>
      </p:sp>
      <p:sp>
        <p:nvSpPr>
          <p:cNvPr id="68611" name="Text Placeholder 2">
            <a:extLst>
              <a:ext uri="{FF2B5EF4-FFF2-40B4-BE49-F238E27FC236}">
                <a16:creationId xmlns:a16="http://schemas.microsoft.com/office/drawing/2014/main" id="{7109B811-F431-4538-BEAF-98192ECD755B}"/>
              </a:ext>
            </a:extLst>
          </p:cNvPr>
          <p:cNvSpPr>
            <a:spLocks noGrp="1"/>
          </p:cNvSpPr>
          <p:nvPr>
            <p:ph type="body" sz="half" idx="1"/>
          </p:nvPr>
        </p:nvSpPr>
        <p:spPr>
          <a:xfrm>
            <a:off x="625231" y="1752600"/>
            <a:ext cx="8726587" cy="4800600"/>
          </a:xfrm>
        </p:spPr>
        <p:txBody>
          <a:bodyPr>
            <a:normAutofit/>
          </a:bodyPr>
          <a:lstStyle/>
          <a:p>
            <a:pPr>
              <a:spcBef>
                <a:spcPts val="600"/>
              </a:spcBef>
            </a:pPr>
            <a:r>
              <a:rPr lang="en-US" altLang="en-US" dirty="0"/>
              <a:t>If a large amount of chemical has been spilled (more than what you can safely clean up) leave the area and call 9-1-1.</a:t>
            </a:r>
          </a:p>
          <a:p>
            <a:pPr>
              <a:spcBef>
                <a:spcPts val="600"/>
              </a:spcBef>
            </a:pPr>
            <a:r>
              <a:rPr lang="en-US" altLang="en-US" dirty="0"/>
              <a:t>Resist the urge to rush in:</a:t>
            </a:r>
          </a:p>
          <a:p>
            <a:pPr lvl="1">
              <a:spcBef>
                <a:spcPts val="600"/>
              </a:spcBef>
            </a:pPr>
            <a:r>
              <a:rPr lang="en-US" altLang="en-US" sz="1800" dirty="0"/>
              <a:t>others cannot be helped until the situation has been fully assessed</a:t>
            </a:r>
          </a:p>
          <a:p>
            <a:pPr>
              <a:spcBef>
                <a:spcPts val="600"/>
              </a:spcBef>
            </a:pPr>
            <a:r>
              <a:rPr lang="en-US" altLang="en-US" dirty="0"/>
              <a:t>Assess the situation:</a:t>
            </a:r>
          </a:p>
          <a:p>
            <a:pPr lvl="1">
              <a:spcBef>
                <a:spcPts val="600"/>
              </a:spcBef>
            </a:pPr>
            <a:r>
              <a:rPr lang="en-US" altLang="en-US" sz="1800" dirty="0"/>
              <a:t>What actions should be taken</a:t>
            </a:r>
          </a:p>
          <a:p>
            <a:pPr lvl="1">
              <a:spcBef>
                <a:spcPts val="600"/>
              </a:spcBef>
            </a:pPr>
            <a:r>
              <a:rPr lang="en-US" altLang="en-US" sz="1800" dirty="0"/>
              <a:t>Is an evacuation necessary</a:t>
            </a:r>
          </a:p>
          <a:p>
            <a:pPr lvl="1">
              <a:spcBef>
                <a:spcPts val="600"/>
              </a:spcBef>
            </a:pPr>
            <a:r>
              <a:rPr lang="en-US" altLang="en-US" sz="1800" dirty="0"/>
              <a:t>What can be done immediately</a:t>
            </a:r>
          </a:p>
          <a:p>
            <a:pPr lvl="1">
              <a:spcBef>
                <a:spcPts val="600"/>
              </a:spcBef>
            </a:pPr>
            <a:r>
              <a:rPr lang="en-US" altLang="en-US" sz="1800" dirty="0"/>
              <a:t>Understand the potential hazards</a:t>
            </a:r>
          </a:p>
        </p:txBody>
      </p:sp>
      <p:pic>
        <p:nvPicPr>
          <p:cNvPr id="10" name="Audio 9">
            <a:hlinkClick r:id="" action="ppaction://media"/>
            <a:extLst>
              <a:ext uri="{FF2B5EF4-FFF2-40B4-BE49-F238E27FC236}">
                <a16:creationId xmlns:a16="http://schemas.microsoft.com/office/drawing/2014/main" id="{6520F93B-21FD-4089-9545-69268DC148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73"/>
    </mc:Choice>
    <mc:Fallback xmlns="">
      <p:transition spd="slow" advTm="3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6AFB1-7F12-4CC1-8815-16CFB92AA242}"/>
              </a:ext>
            </a:extLst>
          </p:cNvPr>
          <p:cNvSpPr>
            <a:spLocks noGrp="1"/>
          </p:cNvSpPr>
          <p:nvPr>
            <p:ph type="title"/>
          </p:nvPr>
        </p:nvSpPr>
        <p:spPr>
          <a:xfrm>
            <a:off x="634791" y="604562"/>
            <a:ext cx="10962724" cy="775855"/>
          </a:xfrm>
        </p:spPr>
        <p:txBody>
          <a:bodyPr/>
          <a:lstStyle/>
          <a:p>
            <a:r>
              <a:rPr lang="en-US" sz="3200" b="1" dirty="0">
                <a:latin typeface="+mj-lt"/>
              </a:rPr>
              <a:t>EMERGENCY PROCEDURES CONTINUED</a:t>
            </a:r>
          </a:p>
        </p:txBody>
      </p:sp>
      <p:sp>
        <p:nvSpPr>
          <p:cNvPr id="3" name="Content Placeholder 2">
            <a:extLst>
              <a:ext uri="{FF2B5EF4-FFF2-40B4-BE49-F238E27FC236}">
                <a16:creationId xmlns:a16="http://schemas.microsoft.com/office/drawing/2014/main" id="{174B85F2-348E-45CC-ACB1-3CD400848456}"/>
              </a:ext>
            </a:extLst>
          </p:cNvPr>
          <p:cNvSpPr>
            <a:spLocks noGrp="1"/>
          </p:cNvSpPr>
          <p:nvPr>
            <p:ph idx="1"/>
          </p:nvPr>
        </p:nvSpPr>
        <p:spPr>
          <a:xfrm>
            <a:off x="634791" y="1743155"/>
            <a:ext cx="8966409" cy="4510285"/>
          </a:xfrm>
        </p:spPr>
        <p:txBody>
          <a:bodyPr/>
          <a:lstStyle/>
          <a:p>
            <a:pPr>
              <a:spcAft>
                <a:spcPts val="800"/>
              </a:spcAft>
            </a:pPr>
            <a:r>
              <a:rPr lang="en-US" altLang="en-US" sz="2400" dirty="0">
                <a:latin typeface="+mn-lt"/>
              </a:rPr>
              <a:t>Secure the scene:</a:t>
            </a:r>
          </a:p>
          <a:p>
            <a:pPr lvl="1">
              <a:spcBef>
                <a:spcPts val="800"/>
              </a:spcBef>
              <a:spcAft>
                <a:spcPts val="800"/>
              </a:spcAft>
            </a:pPr>
            <a:r>
              <a:rPr lang="en-US" altLang="en-US" sz="2400" dirty="0">
                <a:latin typeface="+mn-lt"/>
              </a:rPr>
              <a:t>Without entering the immediate hazard area, isolate the area </a:t>
            </a:r>
          </a:p>
          <a:p>
            <a:pPr lvl="1">
              <a:spcBef>
                <a:spcPts val="800"/>
              </a:spcBef>
              <a:spcAft>
                <a:spcPts val="800"/>
              </a:spcAft>
            </a:pPr>
            <a:r>
              <a:rPr lang="en-US" altLang="en-US" sz="2400" dirty="0">
                <a:latin typeface="+mn-lt"/>
              </a:rPr>
              <a:t>Assure the safety of people and the environment</a:t>
            </a:r>
          </a:p>
          <a:p>
            <a:pPr lvl="1">
              <a:spcBef>
                <a:spcPts val="800"/>
              </a:spcBef>
              <a:spcAft>
                <a:spcPts val="800"/>
              </a:spcAft>
            </a:pPr>
            <a:r>
              <a:rPr lang="en-US" altLang="en-US" sz="2400" dirty="0">
                <a:latin typeface="+mn-lt"/>
              </a:rPr>
              <a:t>Keep people away from the scene and outside the safety perimeter</a:t>
            </a:r>
          </a:p>
          <a:p>
            <a:pPr>
              <a:spcAft>
                <a:spcPts val="800"/>
              </a:spcAft>
            </a:pPr>
            <a:r>
              <a:rPr lang="en-US" altLang="en-US" sz="2400" dirty="0">
                <a:latin typeface="+mn-lt"/>
              </a:rPr>
              <a:t>NOTIFY SUPERVISOR</a:t>
            </a:r>
          </a:p>
        </p:txBody>
      </p:sp>
      <p:pic>
        <p:nvPicPr>
          <p:cNvPr id="8" name="Audio 7">
            <a:hlinkClick r:id="" action="ppaction://media"/>
            <a:extLst>
              <a:ext uri="{FF2B5EF4-FFF2-40B4-BE49-F238E27FC236}">
                <a16:creationId xmlns:a16="http://schemas.microsoft.com/office/drawing/2014/main" id="{726AA354-D40F-460B-A9FD-3B5250D0A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3185346"/>
      </p:ext>
    </p:extLst>
  </p:cSld>
  <p:clrMapOvr>
    <a:masterClrMapping/>
  </p:clrMapOvr>
  <mc:AlternateContent xmlns:mc="http://schemas.openxmlformats.org/markup-compatibility/2006" xmlns:p14="http://schemas.microsoft.com/office/powerpoint/2010/main">
    <mc:Choice Requires="p14">
      <p:transition spd="slow" p14:dur="2000" advTm="18655"/>
    </mc:Choice>
    <mc:Fallback xmlns="">
      <p:transition spd="slow"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92487-E28C-4FF0-A215-D2C1974511CA}"/>
              </a:ext>
            </a:extLst>
          </p:cNvPr>
          <p:cNvSpPr>
            <a:spLocks noGrp="1"/>
          </p:cNvSpPr>
          <p:nvPr>
            <p:ph type="title"/>
          </p:nvPr>
        </p:nvSpPr>
        <p:spPr>
          <a:xfrm>
            <a:off x="626076" y="581889"/>
            <a:ext cx="8795015" cy="904928"/>
          </a:xfrm>
        </p:spPr>
        <p:txBody>
          <a:bodyPr>
            <a:noAutofit/>
          </a:bodyPr>
          <a:lstStyle/>
          <a:p>
            <a:pPr>
              <a:defRPr/>
            </a:pPr>
            <a:r>
              <a:rPr lang="en-US" sz="3200" b="1" dirty="0">
                <a:latin typeface="+mj-lt"/>
              </a:rPr>
              <a:t>PROCEDURES FOR CHEMICAL SPILL &amp; MATERIAL RELEASE</a:t>
            </a:r>
          </a:p>
        </p:txBody>
      </p:sp>
      <p:sp>
        <p:nvSpPr>
          <p:cNvPr id="69635" name="Content Placeholder 5">
            <a:extLst>
              <a:ext uri="{FF2B5EF4-FFF2-40B4-BE49-F238E27FC236}">
                <a16:creationId xmlns:a16="http://schemas.microsoft.com/office/drawing/2014/main" id="{4A8E0FB5-F0B3-437E-B4B2-E1F6E429E11D}"/>
              </a:ext>
            </a:extLst>
          </p:cNvPr>
          <p:cNvSpPr>
            <a:spLocks noGrp="1"/>
          </p:cNvSpPr>
          <p:nvPr>
            <p:ph idx="1"/>
          </p:nvPr>
        </p:nvSpPr>
        <p:spPr>
          <a:xfrm>
            <a:off x="626076" y="1939636"/>
            <a:ext cx="9016688" cy="4537365"/>
          </a:xfrm>
        </p:spPr>
        <p:txBody>
          <a:bodyPr/>
          <a:lstStyle/>
          <a:p>
            <a:pPr>
              <a:spcAft>
                <a:spcPts val="800"/>
              </a:spcAft>
            </a:pPr>
            <a:r>
              <a:rPr lang="en-US" altLang="en-US" sz="2400" dirty="0">
                <a:latin typeface="+mn-lt"/>
              </a:rPr>
              <a:t>Be prepared to administer First Aid</a:t>
            </a:r>
          </a:p>
          <a:p>
            <a:pPr>
              <a:spcAft>
                <a:spcPts val="800"/>
              </a:spcAft>
            </a:pPr>
            <a:r>
              <a:rPr lang="en-US" altLang="en-US" sz="2400" dirty="0">
                <a:latin typeface="+mn-lt"/>
              </a:rPr>
              <a:t>Have supplies ready and available in case of a small spill or leak.  Appropriate materials may be:</a:t>
            </a:r>
          </a:p>
          <a:p>
            <a:pPr lvl="1">
              <a:spcBef>
                <a:spcPts val="800"/>
              </a:spcBef>
              <a:spcAft>
                <a:spcPts val="800"/>
              </a:spcAft>
            </a:pPr>
            <a:r>
              <a:rPr lang="en-US" altLang="en-US" sz="2133" dirty="0">
                <a:latin typeface="+mn-lt"/>
              </a:rPr>
              <a:t>Absorbent</a:t>
            </a:r>
          </a:p>
          <a:p>
            <a:pPr lvl="1">
              <a:spcBef>
                <a:spcPts val="800"/>
              </a:spcBef>
              <a:spcAft>
                <a:spcPts val="800"/>
              </a:spcAft>
            </a:pPr>
            <a:r>
              <a:rPr lang="en-US" altLang="en-US" sz="2133" dirty="0">
                <a:latin typeface="+mn-lt"/>
              </a:rPr>
              <a:t>5-gallon container, with lid</a:t>
            </a:r>
          </a:p>
          <a:p>
            <a:pPr lvl="1">
              <a:spcBef>
                <a:spcPts val="800"/>
              </a:spcBef>
              <a:spcAft>
                <a:spcPts val="800"/>
              </a:spcAft>
            </a:pPr>
            <a:r>
              <a:rPr lang="en-US" altLang="en-US" sz="2133" dirty="0">
                <a:latin typeface="+mn-lt"/>
              </a:rPr>
              <a:t>Broom and dustpan</a:t>
            </a:r>
          </a:p>
          <a:p>
            <a:pPr lvl="1">
              <a:spcBef>
                <a:spcPts val="800"/>
              </a:spcBef>
              <a:spcAft>
                <a:spcPts val="800"/>
              </a:spcAft>
            </a:pPr>
            <a:r>
              <a:rPr lang="en-US" altLang="en-US" sz="2133" dirty="0">
                <a:latin typeface="+mn-lt"/>
              </a:rPr>
              <a:t>PPE</a:t>
            </a:r>
          </a:p>
        </p:txBody>
      </p:sp>
      <p:pic>
        <p:nvPicPr>
          <p:cNvPr id="4" name="Audio 3">
            <a:hlinkClick r:id="" action="ppaction://media"/>
            <a:extLst>
              <a:ext uri="{FF2B5EF4-FFF2-40B4-BE49-F238E27FC236}">
                <a16:creationId xmlns:a16="http://schemas.microsoft.com/office/drawing/2014/main" id="{19E38C44-3DA1-454A-A4DD-7A0873E972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63"/>
    </mc:Choice>
    <mc:Fallback xmlns="">
      <p:transition spd="slow" advTm="1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F24ABF-2D55-92D2-DD98-BF2865D89FEE}"/>
              </a:ext>
            </a:extLst>
          </p:cNvPr>
          <p:cNvSpPr>
            <a:spLocks noGrp="1"/>
          </p:cNvSpPr>
          <p:nvPr>
            <p:ph type="title"/>
          </p:nvPr>
        </p:nvSpPr>
        <p:spPr/>
        <p:txBody>
          <a:bodyPr/>
          <a:lstStyle/>
          <a:p>
            <a:r>
              <a:rPr lang="en-US" dirty="0"/>
              <a:t>First Aid</a:t>
            </a:r>
          </a:p>
        </p:txBody>
      </p:sp>
      <p:sp>
        <p:nvSpPr>
          <p:cNvPr id="5" name="Text Placeholder 4">
            <a:extLst>
              <a:ext uri="{FF2B5EF4-FFF2-40B4-BE49-F238E27FC236}">
                <a16:creationId xmlns:a16="http://schemas.microsoft.com/office/drawing/2014/main" id="{AD5B0B14-1E33-16FD-AF6C-3B4561FD70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29748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26E10D-2195-584A-67F6-E62858E54843}"/>
              </a:ext>
            </a:extLst>
          </p:cNvPr>
          <p:cNvSpPr>
            <a:spLocks noGrp="1"/>
          </p:cNvSpPr>
          <p:nvPr>
            <p:ph type="title"/>
          </p:nvPr>
        </p:nvSpPr>
        <p:spPr>
          <a:xfrm>
            <a:off x="677334" y="609600"/>
            <a:ext cx="8596668" cy="812800"/>
          </a:xfrm>
        </p:spPr>
        <p:txBody>
          <a:bodyPr/>
          <a:lstStyle/>
          <a:p>
            <a:r>
              <a:rPr lang="en-US" dirty="0"/>
              <a:t>Chemical Exposure</a:t>
            </a:r>
          </a:p>
        </p:txBody>
      </p:sp>
      <p:sp>
        <p:nvSpPr>
          <p:cNvPr id="5" name="Content Placeholder 4">
            <a:extLst>
              <a:ext uri="{FF2B5EF4-FFF2-40B4-BE49-F238E27FC236}">
                <a16:creationId xmlns:a16="http://schemas.microsoft.com/office/drawing/2014/main" id="{8BB1AE85-E98A-7B2A-26F6-982CC5D85512}"/>
              </a:ext>
            </a:extLst>
          </p:cNvPr>
          <p:cNvSpPr>
            <a:spLocks noGrp="1"/>
          </p:cNvSpPr>
          <p:nvPr>
            <p:ph idx="1"/>
          </p:nvPr>
        </p:nvSpPr>
        <p:spPr>
          <a:xfrm>
            <a:off x="677334" y="1783645"/>
            <a:ext cx="9053688" cy="4257718"/>
          </a:xfrm>
        </p:spPr>
        <p:txBody>
          <a:bodyPr/>
          <a:lstStyle/>
          <a:p>
            <a:r>
              <a:rPr lang="en-US" dirty="0"/>
              <a:t>Chemicals can expose us to hazards in various ways. Chemicals can enter the body by:</a:t>
            </a:r>
          </a:p>
          <a:p>
            <a:pPr lvl="1">
              <a:buFont typeface="+mj-lt"/>
              <a:buAutoNum type="arabicPeriod"/>
            </a:pPr>
            <a:r>
              <a:rPr lang="en-US" dirty="0"/>
              <a:t>Inhalation – gases and airborne particulate can be breathed in through your nose or mouth.</a:t>
            </a:r>
          </a:p>
          <a:p>
            <a:pPr lvl="1">
              <a:buFont typeface="+mj-lt"/>
              <a:buAutoNum type="arabicPeriod"/>
            </a:pPr>
            <a:r>
              <a:rPr lang="en-US" dirty="0"/>
              <a:t>Absorption – chemicals, including dust, smoke or vapors can enter your body through your skin or eyes.</a:t>
            </a:r>
          </a:p>
          <a:p>
            <a:pPr lvl="1">
              <a:buFont typeface="+mj-lt"/>
              <a:buAutoNum type="arabicPeriod"/>
            </a:pPr>
            <a:r>
              <a:rPr lang="en-US" dirty="0"/>
              <a:t>Ingestion – chemicals can enter your body through your mouth.</a:t>
            </a:r>
          </a:p>
          <a:p>
            <a:pPr lvl="1">
              <a:buFont typeface="+mj-lt"/>
              <a:buAutoNum type="arabicPeriod"/>
            </a:pPr>
            <a:r>
              <a:rPr lang="en-US" dirty="0"/>
              <a:t>Injection – may occur through the misuse of syringe needles, accidents with broken glass or other sharp objects contaminated with chemicals, or through high pressure streams of liquids or gases. Injection is not a common route of entry.</a:t>
            </a:r>
          </a:p>
          <a:p>
            <a:pPr>
              <a:buFont typeface="+mj-lt"/>
              <a:buAutoNum type="arabicPeriod"/>
            </a:pPr>
            <a:endParaRPr lang="en-US" dirty="0"/>
          </a:p>
          <a:p>
            <a:pPr>
              <a:buFont typeface="+mj-lt"/>
              <a:buAutoNum type="arabicPeriod"/>
            </a:pPr>
            <a:endParaRPr lang="en-US" dirty="0"/>
          </a:p>
        </p:txBody>
      </p:sp>
    </p:spTree>
    <p:extLst>
      <p:ext uri="{BB962C8B-B14F-4D97-AF65-F5344CB8AC3E}">
        <p14:creationId xmlns:p14="http://schemas.microsoft.com/office/powerpoint/2010/main" val="2655889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745C-3F90-43BE-800B-A511D394B47A}"/>
              </a:ext>
            </a:extLst>
          </p:cNvPr>
          <p:cNvSpPr>
            <a:spLocks noGrp="1"/>
          </p:cNvSpPr>
          <p:nvPr>
            <p:ph type="title"/>
          </p:nvPr>
        </p:nvSpPr>
        <p:spPr>
          <a:xfrm>
            <a:off x="622144" y="344657"/>
            <a:ext cx="10955045" cy="860400"/>
          </a:xfrm>
        </p:spPr>
        <p:txBody>
          <a:bodyPr>
            <a:normAutofit/>
          </a:bodyPr>
          <a:lstStyle/>
          <a:p>
            <a:r>
              <a:rPr lang="en-US" sz="3200" b="1" dirty="0">
                <a:latin typeface="+mj-lt"/>
              </a:rPr>
              <a:t>Written Program and SDS Location</a:t>
            </a:r>
          </a:p>
        </p:txBody>
      </p:sp>
      <p:sp>
        <p:nvSpPr>
          <p:cNvPr id="3" name="Content Placeholder 2">
            <a:extLst>
              <a:ext uri="{FF2B5EF4-FFF2-40B4-BE49-F238E27FC236}">
                <a16:creationId xmlns:a16="http://schemas.microsoft.com/office/drawing/2014/main" id="{194AD375-4171-455D-A13D-D95EDB9BA277}"/>
              </a:ext>
            </a:extLst>
          </p:cNvPr>
          <p:cNvSpPr>
            <a:spLocks noGrp="1"/>
          </p:cNvSpPr>
          <p:nvPr>
            <p:ph idx="1"/>
          </p:nvPr>
        </p:nvSpPr>
        <p:spPr>
          <a:xfrm>
            <a:off x="749677" y="1584961"/>
            <a:ext cx="8907279" cy="4805679"/>
          </a:xfrm>
        </p:spPr>
        <p:txBody>
          <a:bodyPr>
            <a:normAutofit/>
          </a:bodyPr>
          <a:lstStyle/>
          <a:p>
            <a:pPr>
              <a:spcAft>
                <a:spcPts val="800"/>
              </a:spcAft>
            </a:pPr>
            <a:r>
              <a:rPr lang="en-US" dirty="0">
                <a:latin typeface="+mn-lt"/>
              </a:rPr>
              <a:t>Each park has a written Hazard Communication Program.  Ask your supervisor to show you where the program is kept.</a:t>
            </a:r>
          </a:p>
          <a:p>
            <a:pPr>
              <a:spcAft>
                <a:spcPts val="800"/>
              </a:spcAft>
            </a:pPr>
            <a:r>
              <a:rPr lang="en-US" dirty="0">
                <a:latin typeface="+mn-lt"/>
              </a:rPr>
              <a:t>Each park has at least 1 SDS (Safety Data Sheet) binder.</a:t>
            </a:r>
          </a:p>
          <a:p>
            <a:pPr lvl="1">
              <a:spcBef>
                <a:spcPts val="800"/>
              </a:spcBef>
              <a:spcAft>
                <a:spcPts val="800"/>
              </a:spcAft>
            </a:pPr>
            <a:r>
              <a:rPr lang="en-US" dirty="0">
                <a:latin typeface="+mn-lt"/>
              </a:rPr>
              <a:t>An SDS for each chemical currently in use is to be available in the binder.</a:t>
            </a:r>
          </a:p>
          <a:p>
            <a:pPr lvl="1">
              <a:spcBef>
                <a:spcPts val="800"/>
              </a:spcBef>
              <a:spcAft>
                <a:spcPts val="800"/>
              </a:spcAft>
            </a:pPr>
            <a:r>
              <a:rPr lang="en-US" dirty="0">
                <a:latin typeface="+mn-lt"/>
              </a:rPr>
              <a:t>All SDS must be kept for a minimum of 30 years.</a:t>
            </a:r>
          </a:p>
          <a:p>
            <a:pPr lvl="1">
              <a:spcBef>
                <a:spcPts val="800"/>
              </a:spcBef>
              <a:spcAft>
                <a:spcPts val="800"/>
              </a:spcAft>
            </a:pPr>
            <a:r>
              <a:rPr lang="en-US" dirty="0">
                <a:latin typeface="+mn-lt"/>
              </a:rPr>
              <a:t>Recommend keeping current SDS available and filing “old” SDS in an accessible location.</a:t>
            </a:r>
          </a:p>
        </p:txBody>
      </p:sp>
      <p:pic>
        <p:nvPicPr>
          <p:cNvPr id="6" name="Audio 5">
            <a:hlinkClick r:id="" action="ppaction://media"/>
            <a:extLst>
              <a:ext uri="{FF2B5EF4-FFF2-40B4-BE49-F238E27FC236}">
                <a16:creationId xmlns:a16="http://schemas.microsoft.com/office/drawing/2014/main" id="{3ECAF98A-9AB2-49B6-AA95-520F018F77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5875220"/>
      </p:ext>
    </p:extLst>
  </p:cSld>
  <p:clrMapOvr>
    <a:masterClrMapping/>
  </p:clrMapOvr>
  <mc:AlternateContent xmlns:mc="http://schemas.openxmlformats.org/markup-compatibility/2006" xmlns:p14="http://schemas.microsoft.com/office/powerpoint/2010/main">
    <mc:Choice Requires="p14">
      <p:transition spd="slow" p14:dur="2000" advTm="37394"/>
    </mc:Choice>
    <mc:Fallback xmlns="">
      <p:transition spd="slow" advTm="3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5ADE1-8ED1-416C-8B80-4DB437532CE7}"/>
              </a:ext>
            </a:extLst>
          </p:cNvPr>
          <p:cNvSpPr>
            <a:spLocks noGrp="1"/>
          </p:cNvSpPr>
          <p:nvPr>
            <p:ph type="title"/>
          </p:nvPr>
        </p:nvSpPr>
        <p:spPr>
          <a:xfrm>
            <a:off x="677334" y="609600"/>
            <a:ext cx="8596668" cy="711200"/>
          </a:xfrm>
        </p:spPr>
        <p:txBody>
          <a:bodyPr/>
          <a:lstStyle/>
          <a:p>
            <a:r>
              <a:rPr lang="en-US" dirty="0"/>
              <a:t>First Aid for Chemical Exposure</a:t>
            </a:r>
          </a:p>
        </p:txBody>
      </p:sp>
      <p:sp>
        <p:nvSpPr>
          <p:cNvPr id="5" name="Content Placeholder 4">
            <a:extLst>
              <a:ext uri="{FF2B5EF4-FFF2-40B4-BE49-F238E27FC236}">
                <a16:creationId xmlns:a16="http://schemas.microsoft.com/office/drawing/2014/main" id="{1E5BDC4F-7D69-774A-1F52-44275A75D4B1}"/>
              </a:ext>
            </a:extLst>
          </p:cNvPr>
          <p:cNvSpPr>
            <a:spLocks noGrp="1"/>
          </p:cNvSpPr>
          <p:nvPr>
            <p:ph idx="1"/>
          </p:nvPr>
        </p:nvSpPr>
        <p:spPr>
          <a:xfrm>
            <a:off x="677334" y="1749779"/>
            <a:ext cx="8596668" cy="4291584"/>
          </a:xfrm>
        </p:spPr>
        <p:txBody>
          <a:bodyPr/>
          <a:lstStyle/>
          <a:p>
            <a:pPr>
              <a:buFont typeface="+mj-lt"/>
              <a:buAutoNum type="arabicPeriod"/>
            </a:pPr>
            <a:r>
              <a:rPr lang="en-US" dirty="0"/>
              <a:t>Stop the source</a:t>
            </a:r>
          </a:p>
          <a:p>
            <a:pPr lvl="1"/>
            <a:r>
              <a:rPr lang="en-US" dirty="0"/>
              <a:t>remove the person from contact with the chemical spill, airborne particles, or fumes. Wear gloves or use other safety equipment as needed to protect yourself from exposure to the chemical.</a:t>
            </a:r>
          </a:p>
          <a:p>
            <a:pPr lvl="1"/>
            <a:r>
              <a:rPr lang="en-US" dirty="0"/>
              <a:t>Take off any clothes or jewelry that have been in contact with the chemical. Chemical injuries, just like heat burns, get worse as long as the source is in contact with the body.</a:t>
            </a:r>
          </a:p>
          <a:p>
            <a:pPr>
              <a:buFont typeface="+mj-lt"/>
              <a:buAutoNum type="arabicPeriod"/>
            </a:pPr>
            <a:r>
              <a:rPr lang="en-US" dirty="0"/>
              <a:t>Clear the lungs</a:t>
            </a:r>
          </a:p>
          <a:p>
            <a:pPr lvl="1"/>
            <a:r>
              <a:rPr lang="en-US" dirty="0"/>
              <a:t>Get the person to fresh air. </a:t>
            </a:r>
          </a:p>
          <a:p>
            <a:pPr lvl="1"/>
            <a:r>
              <a:rPr lang="en-US" dirty="0"/>
              <a:t>Be prepared to administer CPR if the person appears to be unconscious</a:t>
            </a:r>
          </a:p>
        </p:txBody>
      </p:sp>
    </p:spTree>
    <p:extLst>
      <p:ext uri="{BB962C8B-B14F-4D97-AF65-F5344CB8AC3E}">
        <p14:creationId xmlns:p14="http://schemas.microsoft.com/office/powerpoint/2010/main" val="1322902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568C1-A4FF-9201-64AE-D1F3540B32AA}"/>
              </a:ext>
            </a:extLst>
          </p:cNvPr>
          <p:cNvSpPr>
            <a:spLocks noGrp="1"/>
          </p:cNvSpPr>
          <p:nvPr>
            <p:ph type="title"/>
          </p:nvPr>
        </p:nvSpPr>
        <p:spPr/>
        <p:txBody>
          <a:bodyPr/>
          <a:lstStyle/>
          <a:p>
            <a:r>
              <a:rPr lang="en-US" dirty="0"/>
              <a:t>First Aid for Chemical Exposure (continued)</a:t>
            </a:r>
          </a:p>
        </p:txBody>
      </p:sp>
      <p:sp>
        <p:nvSpPr>
          <p:cNvPr id="5" name="Content Placeholder 4">
            <a:extLst>
              <a:ext uri="{FF2B5EF4-FFF2-40B4-BE49-F238E27FC236}">
                <a16:creationId xmlns:a16="http://schemas.microsoft.com/office/drawing/2014/main" id="{D37D3F71-0D1D-7C1F-73D6-973D5275F850}"/>
              </a:ext>
            </a:extLst>
          </p:cNvPr>
          <p:cNvSpPr>
            <a:spLocks noGrp="1"/>
          </p:cNvSpPr>
          <p:nvPr>
            <p:ph idx="1"/>
          </p:nvPr>
        </p:nvSpPr>
        <p:spPr/>
        <p:txBody>
          <a:bodyPr>
            <a:normAutofit/>
          </a:bodyPr>
          <a:lstStyle/>
          <a:p>
            <a:pPr>
              <a:buFont typeface="+mj-lt"/>
              <a:buAutoNum type="arabicPeriod" startAt="3"/>
            </a:pPr>
            <a:r>
              <a:rPr lang="en-US" dirty="0"/>
              <a:t>Flush the eyes</a:t>
            </a:r>
          </a:p>
          <a:p>
            <a:pPr lvl="1"/>
            <a:r>
              <a:rPr lang="en-US" dirty="0"/>
              <a:t>Flush the affected eye with water for at least 15 minutes. </a:t>
            </a:r>
          </a:p>
          <a:p>
            <a:pPr lvl="1"/>
            <a:r>
              <a:rPr lang="en-US" dirty="0"/>
              <a:t>Make sure the water is cool, especially if its source is an outside eyewash station.</a:t>
            </a:r>
          </a:p>
          <a:p>
            <a:pPr lvl="1"/>
            <a:r>
              <a:rPr lang="en-US" dirty="0"/>
              <a:t>Don’t accidentally flush chemicals into an unaffected eye</a:t>
            </a:r>
          </a:p>
          <a:p>
            <a:pPr lvl="2"/>
            <a:r>
              <a:rPr lang="en-US" dirty="0"/>
              <a:t>Hold the head so that the injured eye is on the bottom.</a:t>
            </a:r>
          </a:p>
          <a:p>
            <a:pPr lvl="2"/>
            <a:r>
              <a:rPr lang="en-US" dirty="0"/>
              <a:t>Flush from the nose downward.</a:t>
            </a:r>
          </a:p>
        </p:txBody>
      </p:sp>
    </p:spTree>
    <p:extLst>
      <p:ext uri="{BB962C8B-B14F-4D97-AF65-F5344CB8AC3E}">
        <p14:creationId xmlns:p14="http://schemas.microsoft.com/office/powerpoint/2010/main" val="2986988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F791BB-B024-8D5A-EB64-96470E9DAB6C}"/>
              </a:ext>
            </a:extLst>
          </p:cNvPr>
          <p:cNvSpPr>
            <a:spLocks noGrp="1"/>
          </p:cNvSpPr>
          <p:nvPr>
            <p:ph type="title"/>
          </p:nvPr>
        </p:nvSpPr>
        <p:spPr/>
        <p:txBody>
          <a:bodyPr/>
          <a:lstStyle/>
          <a:p>
            <a:r>
              <a:rPr lang="en-US" dirty="0"/>
              <a:t>First Aid for Chemical Exposure (continued)</a:t>
            </a:r>
          </a:p>
        </p:txBody>
      </p:sp>
      <p:sp>
        <p:nvSpPr>
          <p:cNvPr id="5" name="Content Placeholder 4">
            <a:extLst>
              <a:ext uri="{FF2B5EF4-FFF2-40B4-BE49-F238E27FC236}">
                <a16:creationId xmlns:a16="http://schemas.microsoft.com/office/drawing/2014/main" id="{9B05B744-2226-5F5F-425C-F6EF3541B8D7}"/>
              </a:ext>
            </a:extLst>
          </p:cNvPr>
          <p:cNvSpPr>
            <a:spLocks noGrp="1"/>
          </p:cNvSpPr>
          <p:nvPr>
            <p:ph idx="1"/>
          </p:nvPr>
        </p:nvSpPr>
        <p:spPr/>
        <p:txBody>
          <a:bodyPr/>
          <a:lstStyle/>
          <a:p>
            <a:pPr>
              <a:buFont typeface="+mj-lt"/>
              <a:buAutoNum type="arabicPeriod" startAt="4"/>
            </a:pPr>
            <a:r>
              <a:rPr lang="en-US" dirty="0"/>
              <a:t>Clean the skin</a:t>
            </a:r>
          </a:p>
          <a:p>
            <a:pPr lvl="1"/>
            <a:r>
              <a:rPr lang="en-US" dirty="0"/>
              <a:t>Brush water-activated chemicals from the skin. Be careful not to brush particles into the eyes.</a:t>
            </a:r>
          </a:p>
          <a:p>
            <a:pPr lvl="1"/>
            <a:r>
              <a:rPr lang="en-US" dirty="0"/>
              <a:t>If the chemical does not react with water, flush the affected skin with cool water for at least 15 minutes. </a:t>
            </a:r>
          </a:p>
          <a:p>
            <a:pPr lvl="1"/>
            <a:r>
              <a:rPr lang="en-US" dirty="0"/>
              <a:t>Make sure the water flow is not forceful enough to cause pain or break blisters.</a:t>
            </a:r>
          </a:p>
          <a:p>
            <a:pPr lvl="1"/>
            <a:r>
              <a:rPr lang="en-US" dirty="0"/>
              <a:t>Do not brush away chemicals with your bare hands.</a:t>
            </a:r>
          </a:p>
        </p:txBody>
      </p:sp>
    </p:spTree>
    <p:extLst>
      <p:ext uri="{BB962C8B-B14F-4D97-AF65-F5344CB8AC3E}">
        <p14:creationId xmlns:p14="http://schemas.microsoft.com/office/powerpoint/2010/main" val="3451696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7D40-6277-BA20-4C5F-F2C6DF247CA2}"/>
              </a:ext>
            </a:extLst>
          </p:cNvPr>
          <p:cNvSpPr>
            <a:spLocks noGrp="1"/>
          </p:cNvSpPr>
          <p:nvPr>
            <p:ph type="title"/>
          </p:nvPr>
        </p:nvSpPr>
        <p:spPr>
          <a:xfrm>
            <a:off x="677334" y="609600"/>
            <a:ext cx="8596668" cy="711200"/>
          </a:xfrm>
        </p:spPr>
        <p:txBody>
          <a:bodyPr/>
          <a:lstStyle/>
          <a:p>
            <a:r>
              <a:rPr lang="en-US" dirty="0"/>
              <a:t>Eyewash Stations</a:t>
            </a:r>
          </a:p>
        </p:txBody>
      </p:sp>
      <p:sp>
        <p:nvSpPr>
          <p:cNvPr id="3" name="Content Placeholder 2">
            <a:extLst>
              <a:ext uri="{FF2B5EF4-FFF2-40B4-BE49-F238E27FC236}">
                <a16:creationId xmlns:a16="http://schemas.microsoft.com/office/drawing/2014/main" id="{902ED5B2-457D-9366-50B6-AE0EDFB7362F}"/>
              </a:ext>
            </a:extLst>
          </p:cNvPr>
          <p:cNvSpPr>
            <a:spLocks noGrp="1"/>
          </p:cNvSpPr>
          <p:nvPr>
            <p:ph idx="1"/>
          </p:nvPr>
        </p:nvSpPr>
        <p:spPr>
          <a:xfrm>
            <a:off x="677334" y="1636889"/>
            <a:ext cx="8596668" cy="4404474"/>
          </a:xfrm>
        </p:spPr>
        <p:txBody>
          <a:bodyPr>
            <a:normAutofit lnSpcReduction="10000"/>
          </a:bodyPr>
          <a:lstStyle/>
          <a:p>
            <a:r>
              <a:rPr lang="en-US" dirty="0"/>
              <a:t>Eyewash stations are to be activated once a week </a:t>
            </a:r>
          </a:p>
          <a:p>
            <a:r>
              <a:rPr lang="en-US" dirty="0"/>
              <a:t>Self-contained emergency eyewash and shower stations are required to be inspected weekly.</a:t>
            </a:r>
          </a:p>
          <a:p>
            <a:pPr lvl="1"/>
            <a:r>
              <a:rPr lang="en-US" dirty="0"/>
              <a:t>Inspections must be documented (a simple checklist with employee name and date of inspection is sufficient).</a:t>
            </a:r>
          </a:p>
          <a:p>
            <a:r>
              <a:rPr lang="en-US" dirty="0"/>
              <a:t>Eyewash flushing fluid must be a tepid temperature (60 to 100 degrees Fahrenheit) to promote at least 15 minutes of continuous irrigation.</a:t>
            </a:r>
          </a:p>
          <a:p>
            <a:r>
              <a:rPr lang="en-US" dirty="0"/>
              <a:t>Employers must train employees on knowing where to locate the nearest emergency eyewash in their work area and ensure employees understand how to use the station.</a:t>
            </a:r>
          </a:p>
          <a:p>
            <a:r>
              <a:rPr lang="en-US" dirty="0"/>
              <a:t>Emergency eyewash equipment should be available for immediate use, and in no instance should it take an individual longer than 10 seconds to reach the equipment and utilize the flushing fluid. A distance of no greater than 55 feet meets the 10 </a:t>
            </a:r>
            <a:r>
              <a:rPr lang="en-US"/>
              <a:t>second requirement.</a:t>
            </a:r>
          </a:p>
        </p:txBody>
      </p:sp>
    </p:spTree>
    <p:extLst>
      <p:ext uri="{BB962C8B-B14F-4D97-AF65-F5344CB8AC3E}">
        <p14:creationId xmlns:p14="http://schemas.microsoft.com/office/powerpoint/2010/main" val="3142828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936DD9-A4ED-D625-F2F0-CBC4C4F2B048}"/>
              </a:ext>
            </a:extLst>
          </p:cNvPr>
          <p:cNvSpPr>
            <a:spLocks noGrp="1"/>
          </p:cNvSpPr>
          <p:nvPr>
            <p:ph type="title"/>
          </p:nvPr>
        </p:nvSpPr>
        <p:spPr>
          <a:xfrm>
            <a:off x="677334" y="609600"/>
            <a:ext cx="8596668" cy="609600"/>
          </a:xfrm>
        </p:spPr>
        <p:txBody>
          <a:bodyPr>
            <a:normAutofit fontScale="90000"/>
          </a:bodyPr>
          <a:lstStyle/>
          <a:p>
            <a:r>
              <a:rPr lang="en-US" dirty="0"/>
              <a:t>When to seek medical assistance</a:t>
            </a:r>
          </a:p>
        </p:txBody>
      </p:sp>
      <p:sp>
        <p:nvSpPr>
          <p:cNvPr id="5" name="Content Placeholder 4">
            <a:extLst>
              <a:ext uri="{FF2B5EF4-FFF2-40B4-BE49-F238E27FC236}">
                <a16:creationId xmlns:a16="http://schemas.microsoft.com/office/drawing/2014/main" id="{1F3947E9-6B5B-D6F1-186C-9F6B58DAE83F}"/>
              </a:ext>
            </a:extLst>
          </p:cNvPr>
          <p:cNvSpPr>
            <a:spLocks noGrp="1"/>
          </p:cNvSpPr>
          <p:nvPr>
            <p:ph idx="1"/>
          </p:nvPr>
        </p:nvSpPr>
        <p:spPr>
          <a:xfrm>
            <a:off x="677334" y="1388533"/>
            <a:ext cx="8596668" cy="4652829"/>
          </a:xfrm>
        </p:spPr>
        <p:txBody>
          <a:bodyPr/>
          <a:lstStyle/>
          <a:p>
            <a:pPr marL="0" indent="0">
              <a:buNone/>
            </a:pPr>
            <a:r>
              <a:rPr lang="en-US" dirty="0"/>
              <a:t>Chemicals may cause serious damage not only to the outside of the body, but also to the inside. If absorbed into the blood, chemicals may start a silent attack on the kidneys or liver. </a:t>
            </a:r>
          </a:p>
          <a:p>
            <a:pPr marL="0" indent="0">
              <a:buNone/>
            </a:pPr>
            <a:r>
              <a:rPr lang="en-US" dirty="0"/>
              <a:t>Seek medical attention right away if any of the following is true:</a:t>
            </a:r>
          </a:p>
          <a:p>
            <a:pPr marL="685800" lvl="1"/>
            <a:r>
              <a:rPr lang="en-US" dirty="0"/>
              <a:t>A chemical has come into contact with the eyes, nose, or mouth.</a:t>
            </a:r>
          </a:p>
          <a:p>
            <a:pPr marL="685800" lvl="1"/>
            <a:r>
              <a:rPr lang="en-US" dirty="0"/>
              <a:t>The Safety Data Sheet calls the chemical hazardous or likely to cause damage.</a:t>
            </a:r>
          </a:p>
          <a:p>
            <a:pPr marL="685800" lvl="1"/>
            <a:r>
              <a:rPr lang="en-US" dirty="0"/>
              <a:t>The container label warns of corrosive contents, which can wear away skin.</a:t>
            </a:r>
          </a:p>
        </p:txBody>
      </p:sp>
    </p:spTree>
    <p:extLst>
      <p:ext uri="{BB962C8B-B14F-4D97-AF65-F5344CB8AC3E}">
        <p14:creationId xmlns:p14="http://schemas.microsoft.com/office/powerpoint/2010/main" val="422363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0CC2FC-5CD9-F29D-CE47-EE0566454C89}"/>
              </a:ext>
            </a:extLst>
          </p:cNvPr>
          <p:cNvSpPr>
            <a:spLocks noGrp="1"/>
          </p:cNvSpPr>
          <p:nvPr>
            <p:ph type="title"/>
          </p:nvPr>
        </p:nvSpPr>
        <p:spPr>
          <a:xfrm>
            <a:off x="677334" y="609600"/>
            <a:ext cx="8596668" cy="632178"/>
          </a:xfrm>
        </p:spPr>
        <p:txBody>
          <a:bodyPr>
            <a:normAutofit fontScale="90000"/>
          </a:bodyPr>
          <a:lstStyle/>
          <a:p>
            <a:r>
              <a:rPr lang="en-US" dirty="0"/>
              <a:t>Call 9-1-1 if . . . . . </a:t>
            </a:r>
          </a:p>
        </p:txBody>
      </p:sp>
      <p:sp>
        <p:nvSpPr>
          <p:cNvPr id="5" name="Content Placeholder 4">
            <a:extLst>
              <a:ext uri="{FF2B5EF4-FFF2-40B4-BE49-F238E27FC236}">
                <a16:creationId xmlns:a16="http://schemas.microsoft.com/office/drawing/2014/main" id="{05FF3077-2A3E-E99B-6B69-0078EE430D40}"/>
              </a:ext>
            </a:extLst>
          </p:cNvPr>
          <p:cNvSpPr>
            <a:spLocks noGrp="1"/>
          </p:cNvSpPr>
          <p:nvPr>
            <p:ph idx="1"/>
          </p:nvPr>
        </p:nvSpPr>
        <p:spPr>
          <a:xfrm>
            <a:off x="677334" y="1524001"/>
            <a:ext cx="8596668" cy="4517362"/>
          </a:xfrm>
        </p:spPr>
        <p:txBody>
          <a:bodyPr/>
          <a:lstStyle/>
          <a:p>
            <a:r>
              <a:rPr lang="en-US" dirty="0"/>
              <a:t>Call 9-1-1 right away if the victim has:</a:t>
            </a:r>
          </a:p>
          <a:p>
            <a:pPr lvl="1"/>
            <a:r>
              <a:rPr lang="en-US" dirty="0"/>
              <a:t>Symptoms of shock</a:t>
            </a:r>
          </a:p>
          <a:p>
            <a:pPr lvl="1"/>
            <a:r>
              <a:rPr lang="en-US" dirty="0"/>
              <a:t>Trouble breathing</a:t>
            </a:r>
          </a:p>
          <a:p>
            <a:pPr lvl="1"/>
            <a:r>
              <a:rPr lang="en-US" dirty="0"/>
              <a:t>Burns over a large area of the body</a:t>
            </a:r>
          </a:p>
          <a:p>
            <a:pPr lvl="1"/>
            <a:endParaRPr lang="en-US" dirty="0"/>
          </a:p>
          <a:p>
            <a:r>
              <a:rPr lang="en-US" dirty="0"/>
              <a:t>While you wait for emergency services to arrive:</a:t>
            </a:r>
          </a:p>
          <a:p>
            <a:pPr lvl="1"/>
            <a:r>
              <a:rPr lang="en-US" dirty="0"/>
              <a:t>Reassure the person.</a:t>
            </a:r>
          </a:p>
          <a:p>
            <a:pPr lvl="1"/>
            <a:r>
              <a:rPr lang="en-US" dirty="0"/>
              <a:t>Be prepared to administer CPR if the person does not appear to be breathing.</a:t>
            </a:r>
          </a:p>
        </p:txBody>
      </p:sp>
    </p:spTree>
    <p:extLst>
      <p:ext uri="{BB962C8B-B14F-4D97-AF65-F5344CB8AC3E}">
        <p14:creationId xmlns:p14="http://schemas.microsoft.com/office/powerpoint/2010/main" val="3674262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A4BC-7290-4EF1-BCF3-C9663E14FAEC}"/>
              </a:ext>
            </a:extLst>
          </p:cNvPr>
          <p:cNvSpPr>
            <a:spLocks noGrp="1"/>
          </p:cNvSpPr>
          <p:nvPr>
            <p:ph type="title"/>
          </p:nvPr>
        </p:nvSpPr>
        <p:spPr>
          <a:xfrm>
            <a:off x="609600" y="540326"/>
            <a:ext cx="10972800" cy="821113"/>
          </a:xfrm>
        </p:spPr>
        <p:txBody>
          <a:bodyPr>
            <a:normAutofit/>
          </a:bodyPr>
          <a:lstStyle/>
          <a:p>
            <a:r>
              <a:rPr lang="en-US" sz="3200" b="1" dirty="0"/>
              <a:t>IN CONCLUSION</a:t>
            </a:r>
            <a:endParaRPr lang="en-US" sz="3200" b="1" dirty="0">
              <a:latin typeface="+mj-lt"/>
            </a:endParaRPr>
          </a:p>
        </p:txBody>
      </p:sp>
      <p:sp>
        <p:nvSpPr>
          <p:cNvPr id="3" name="Content Placeholder 2">
            <a:extLst>
              <a:ext uri="{FF2B5EF4-FFF2-40B4-BE49-F238E27FC236}">
                <a16:creationId xmlns:a16="http://schemas.microsoft.com/office/drawing/2014/main" id="{2E617F3D-515D-4EEB-9E02-B130A25081E7}"/>
              </a:ext>
            </a:extLst>
          </p:cNvPr>
          <p:cNvSpPr>
            <a:spLocks noGrp="1"/>
          </p:cNvSpPr>
          <p:nvPr>
            <p:ph idx="1"/>
          </p:nvPr>
        </p:nvSpPr>
        <p:spPr>
          <a:xfrm>
            <a:off x="609600" y="1361440"/>
            <a:ext cx="8894618" cy="4612640"/>
          </a:xfrm>
        </p:spPr>
        <p:txBody>
          <a:bodyPr/>
          <a:lstStyle/>
          <a:p>
            <a:pPr>
              <a:spcAft>
                <a:spcPts val="800"/>
              </a:spcAft>
            </a:pPr>
            <a:r>
              <a:rPr lang="en-US" sz="2133" dirty="0">
                <a:latin typeface="+mn-lt"/>
              </a:rPr>
              <a:t>This presentation has a lot of information to absorb and process.</a:t>
            </a:r>
          </a:p>
          <a:p>
            <a:pPr>
              <a:spcAft>
                <a:spcPts val="800"/>
              </a:spcAft>
            </a:pPr>
            <a:r>
              <a:rPr lang="en-US" sz="2133" dirty="0">
                <a:latin typeface="+mn-lt"/>
              </a:rPr>
              <a:t>Please take the time to become familiar with the chemicals the site uses and read through the SDS associated with that chemical.</a:t>
            </a:r>
          </a:p>
          <a:p>
            <a:pPr>
              <a:spcAft>
                <a:spcPts val="800"/>
              </a:spcAft>
            </a:pPr>
            <a:r>
              <a:rPr lang="en-US" sz="2133" dirty="0">
                <a:latin typeface="+mn-lt"/>
              </a:rPr>
              <a:t>Always err on the side of caution.  If you feel there is something hazardous with the chemical you’ve been given, please do not use it until you’ve addressed your question with your supervisor.</a:t>
            </a:r>
          </a:p>
          <a:p>
            <a:pPr>
              <a:spcAft>
                <a:spcPts val="800"/>
              </a:spcAft>
            </a:pPr>
            <a:r>
              <a:rPr lang="en-US" sz="2133" dirty="0">
                <a:latin typeface="+mn-lt"/>
              </a:rPr>
              <a:t>Your safety is priority #1.  If you have ANY questions, please do not hesitate to ask.</a:t>
            </a:r>
          </a:p>
        </p:txBody>
      </p:sp>
      <p:pic>
        <p:nvPicPr>
          <p:cNvPr id="6" name="Audio 5">
            <a:hlinkClick r:id="" action="ppaction://media"/>
            <a:extLst>
              <a:ext uri="{FF2B5EF4-FFF2-40B4-BE49-F238E27FC236}">
                <a16:creationId xmlns:a16="http://schemas.microsoft.com/office/drawing/2014/main" id="{B91C5FD7-E061-4A7D-B83D-07E12400C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071013"/>
      </p:ext>
    </p:extLst>
  </p:cSld>
  <p:clrMapOvr>
    <a:masterClrMapping/>
  </p:clrMapOvr>
  <mc:AlternateContent xmlns:mc="http://schemas.openxmlformats.org/markup-compatibility/2006" xmlns:p14="http://schemas.microsoft.com/office/powerpoint/2010/main">
    <mc:Choice Requires="p14">
      <p:transition spd="slow" p14:dur="2000" advTm="36906"/>
    </mc:Choice>
    <mc:Fallback xmlns="">
      <p:transition spd="slow" advTm="3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8350-2312-4B6B-8B17-110F441E7830}"/>
              </a:ext>
            </a:extLst>
          </p:cNvPr>
          <p:cNvSpPr>
            <a:spLocks noGrp="1"/>
          </p:cNvSpPr>
          <p:nvPr>
            <p:ph type="title"/>
          </p:nvPr>
        </p:nvSpPr>
        <p:spPr>
          <a:xfrm>
            <a:off x="599180" y="400408"/>
            <a:ext cx="8790147" cy="1143912"/>
          </a:xfrm>
        </p:spPr>
        <p:txBody>
          <a:bodyPr>
            <a:normAutofit/>
          </a:bodyPr>
          <a:lstStyle/>
          <a:p>
            <a:r>
              <a:rPr lang="en-US" sz="3200" b="1" dirty="0">
                <a:latin typeface="+mj-lt"/>
              </a:rPr>
              <a:t>Where Can You Find Chemicals and How Likely are You to be Exposed to Them?</a:t>
            </a:r>
          </a:p>
        </p:txBody>
      </p:sp>
      <p:sp>
        <p:nvSpPr>
          <p:cNvPr id="3" name="Content Placeholder 2">
            <a:extLst>
              <a:ext uri="{FF2B5EF4-FFF2-40B4-BE49-F238E27FC236}">
                <a16:creationId xmlns:a16="http://schemas.microsoft.com/office/drawing/2014/main" id="{014B5BA8-BDFB-4823-A815-A2A7E6F04549}"/>
              </a:ext>
            </a:extLst>
          </p:cNvPr>
          <p:cNvSpPr>
            <a:spLocks noGrp="1"/>
          </p:cNvSpPr>
          <p:nvPr>
            <p:ph idx="1"/>
          </p:nvPr>
        </p:nvSpPr>
        <p:spPr>
          <a:xfrm>
            <a:off x="599180" y="1930401"/>
            <a:ext cx="9470371" cy="4450300"/>
          </a:xfrm>
        </p:spPr>
        <p:txBody>
          <a:bodyPr>
            <a:normAutofit/>
          </a:bodyPr>
          <a:lstStyle/>
          <a:p>
            <a:pPr>
              <a:spcAft>
                <a:spcPts val="800"/>
              </a:spcAft>
            </a:pPr>
            <a:r>
              <a:rPr lang="en-US" dirty="0">
                <a:latin typeface="+mn-lt"/>
              </a:rPr>
              <a:t>Chemicals are found everywhere, from ink pens to gasoline.</a:t>
            </a:r>
          </a:p>
          <a:p>
            <a:pPr>
              <a:spcAft>
                <a:spcPts val="800"/>
              </a:spcAft>
            </a:pPr>
            <a:r>
              <a:rPr lang="en-US" dirty="0">
                <a:latin typeface="+mn-lt"/>
              </a:rPr>
              <a:t>Most negative exposures to chemicals are rare in the workplace, but that largely hinges on using the chemicals in the appropriate manner and in the proper dilution.</a:t>
            </a:r>
          </a:p>
          <a:p>
            <a:pPr>
              <a:spcAft>
                <a:spcPts val="800"/>
              </a:spcAft>
            </a:pPr>
            <a:r>
              <a:rPr lang="en-US" dirty="0">
                <a:latin typeface="+mn-lt"/>
              </a:rPr>
              <a:t>Some positions have a greater tendency to expose employees to chemicals, because of the nature of the work being done.</a:t>
            </a:r>
          </a:p>
          <a:p>
            <a:pPr>
              <a:spcAft>
                <a:spcPts val="800"/>
              </a:spcAft>
            </a:pPr>
            <a:r>
              <a:rPr lang="en-US" dirty="0">
                <a:latin typeface="+mn-lt"/>
              </a:rPr>
              <a:t>Two of the most important things you can do to protect yourself from exposure are to know where chemicals are stored and read the SDS for the chemical you are using.</a:t>
            </a:r>
          </a:p>
        </p:txBody>
      </p:sp>
      <p:pic>
        <p:nvPicPr>
          <p:cNvPr id="4" name="Audio 3">
            <a:hlinkClick r:id="" action="ppaction://media"/>
            <a:extLst>
              <a:ext uri="{FF2B5EF4-FFF2-40B4-BE49-F238E27FC236}">
                <a16:creationId xmlns:a16="http://schemas.microsoft.com/office/drawing/2014/main" id="{CFC7A1F4-2655-468B-B1B5-6369696165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5176364"/>
      </p:ext>
    </p:extLst>
  </p:cSld>
  <p:clrMapOvr>
    <a:masterClrMapping/>
  </p:clrMapOvr>
  <mc:AlternateContent xmlns:mc="http://schemas.openxmlformats.org/markup-compatibility/2006" xmlns:p14="http://schemas.microsoft.com/office/powerpoint/2010/main">
    <mc:Choice Requires="p14">
      <p:transition spd="slow" p14:dur="2000" advTm="41796"/>
    </mc:Choice>
    <mc:Fallback xmlns="">
      <p:transition spd="slow" advTm="4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F931-1BA6-4844-8B21-F721DD68C74D}"/>
              </a:ext>
            </a:extLst>
          </p:cNvPr>
          <p:cNvSpPr>
            <a:spLocks noGrp="1"/>
          </p:cNvSpPr>
          <p:nvPr>
            <p:ph type="title"/>
          </p:nvPr>
        </p:nvSpPr>
        <p:spPr>
          <a:xfrm>
            <a:off x="749677" y="602306"/>
            <a:ext cx="8784616" cy="1259948"/>
          </a:xfrm>
        </p:spPr>
        <p:txBody>
          <a:bodyPr>
            <a:normAutofit/>
          </a:bodyPr>
          <a:lstStyle/>
          <a:p>
            <a:r>
              <a:rPr lang="en-US" sz="3200" b="1" dirty="0">
                <a:latin typeface="+mj-lt"/>
              </a:rPr>
              <a:t>How Can You Tell If There’s Been a Release of Hazardous Chemicals?</a:t>
            </a:r>
          </a:p>
        </p:txBody>
      </p:sp>
      <p:sp>
        <p:nvSpPr>
          <p:cNvPr id="3" name="Content Placeholder 2">
            <a:extLst>
              <a:ext uri="{FF2B5EF4-FFF2-40B4-BE49-F238E27FC236}">
                <a16:creationId xmlns:a16="http://schemas.microsoft.com/office/drawing/2014/main" id="{05E60EF5-C530-4303-BC45-6500356704DB}"/>
              </a:ext>
            </a:extLst>
          </p:cNvPr>
          <p:cNvSpPr>
            <a:spLocks noGrp="1"/>
          </p:cNvSpPr>
          <p:nvPr>
            <p:ph idx="1"/>
          </p:nvPr>
        </p:nvSpPr>
        <p:spPr>
          <a:xfrm>
            <a:off x="629920" y="1973766"/>
            <a:ext cx="9049339" cy="4406936"/>
          </a:xfrm>
        </p:spPr>
        <p:txBody>
          <a:bodyPr>
            <a:normAutofit/>
          </a:bodyPr>
          <a:lstStyle/>
          <a:p>
            <a:r>
              <a:rPr lang="en-US" dirty="0">
                <a:latin typeface="+mn-lt"/>
              </a:rPr>
              <a:t>Do the chemical containers appear to be compromised (are they degrading, leaking, rusting, etc.)</a:t>
            </a:r>
          </a:p>
          <a:p>
            <a:r>
              <a:rPr lang="en-US" dirty="0">
                <a:latin typeface="+mn-lt"/>
              </a:rPr>
              <a:t>Is there an unusual smell – can you smell chemicals present?</a:t>
            </a:r>
          </a:p>
          <a:p>
            <a:r>
              <a:rPr lang="en-US" dirty="0">
                <a:latin typeface="+mn-lt"/>
              </a:rPr>
              <a:t>Are you experiencing a negative reaction– Do you feel lightheaded, dizzy, or nauseous?  Are you having difficulty breathing or are you getting a headache?</a:t>
            </a:r>
          </a:p>
          <a:p>
            <a:r>
              <a:rPr lang="en-US" dirty="0">
                <a:latin typeface="+mn-lt"/>
              </a:rPr>
              <a:t>If you’re experiencing any of those reactions, look at section 4 of the SDS.  There is a list of negative symptoms associated with exposure to the chemical and compare that list to any symptoms you’re experiencing.  Follow the directions for first aid.</a:t>
            </a:r>
          </a:p>
        </p:txBody>
      </p:sp>
      <p:pic>
        <p:nvPicPr>
          <p:cNvPr id="6" name="Audio 5">
            <a:hlinkClick r:id="" action="ppaction://media"/>
            <a:extLst>
              <a:ext uri="{FF2B5EF4-FFF2-40B4-BE49-F238E27FC236}">
                <a16:creationId xmlns:a16="http://schemas.microsoft.com/office/drawing/2014/main" id="{E7EF71FC-3608-4CAE-90E6-E7888503F8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4200950"/>
      </p:ext>
    </p:extLst>
  </p:cSld>
  <p:clrMapOvr>
    <a:masterClrMapping/>
  </p:clrMapOvr>
  <mc:AlternateContent xmlns:mc="http://schemas.openxmlformats.org/markup-compatibility/2006" xmlns:p14="http://schemas.microsoft.com/office/powerpoint/2010/main">
    <mc:Choice Requires="p14">
      <p:transition spd="slow" p14:dur="2000" advTm="47425"/>
    </mc:Choice>
    <mc:Fallback xmlns="">
      <p:transition spd="slow" advTm="4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FBCE-1A05-4BBD-8509-0C725DD02A78}"/>
              </a:ext>
            </a:extLst>
          </p:cNvPr>
          <p:cNvSpPr>
            <a:spLocks noGrp="1"/>
          </p:cNvSpPr>
          <p:nvPr>
            <p:ph type="title"/>
          </p:nvPr>
        </p:nvSpPr>
        <p:spPr>
          <a:xfrm>
            <a:off x="914402" y="780584"/>
            <a:ext cx="9160933" cy="972015"/>
          </a:xfrm>
        </p:spPr>
        <p:txBody>
          <a:bodyPr>
            <a:normAutofit fontScale="90000"/>
          </a:bodyPr>
          <a:lstStyle/>
          <a:p>
            <a:r>
              <a:rPr lang="en-US" sz="3200" b="1" dirty="0"/>
              <a:t>WHAT SHOULD YOU DO IN THE CASE OF CHEMICAL EXPOSURE?</a:t>
            </a:r>
            <a:endParaRPr lang="en-US" sz="3200" b="1" dirty="0">
              <a:latin typeface="+mj-lt"/>
            </a:endParaRPr>
          </a:p>
        </p:txBody>
      </p:sp>
      <p:sp>
        <p:nvSpPr>
          <p:cNvPr id="3" name="Content Placeholder 2">
            <a:extLst>
              <a:ext uri="{FF2B5EF4-FFF2-40B4-BE49-F238E27FC236}">
                <a16:creationId xmlns:a16="http://schemas.microsoft.com/office/drawing/2014/main" id="{C0454FBB-5080-4E4D-856B-79EE0E926548}"/>
              </a:ext>
            </a:extLst>
          </p:cNvPr>
          <p:cNvSpPr>
            <a:spLocks noGrp="1"/>
          </p:cNvSpPr>
          <p:nvPr>
            <p:ph sz="half" idx="1"/>
          </p:nvPr>
        </p:nvSpPr>
        <p:spPr>
          <a:xfrm>
            <a:off x="914401" y="2189018"/>
            <a:ext cx="8798311" cy="3297382"/>
          </a:xfrm>
        </p:spPr>
        <p:txBody>
          <a:bodyPr>
            <a:normAutofit/>
          </a:bodyPr>
          <a:lstStyle/>
          <a:p>
            <a:r>
              <a:rPr lang="en-US" dirty="0">
                <a:latin typeface="+mn-lt"/>
              </a:rPr>
              <a:t>If you feel there has been a chemical spill, leave the area immediately and get to fresh air.  </a:t>
            </a:r>
          </a:p>
          <a:p>
            <a:r>
              <a:rPr lang="en-US" dirty="0">
                <a:latin typeface="+mn-lt"/>
              </a:rPr>
              <a:t>Report the situation to you supervisor</a:t>
            </a:r>
          </a:p>
          <a:p>
            <a:r>
              <a:rPr lang="en-US" dirty="0">
                <a:latin typeface="+mn-lt"/>
              </a:rPr>
              <a:t>Seek medical attention</a:t>
            </a:r>
          </a:p>
        </p:txBody>
      </p:sp>
      <p:pic>
        <p:nvPicPr>
          <p:cNvPr id="4" name="Audio 3">
            <a:hlinkClick r:id="" action="ppaction://media"/>
            <a:extLst>
              <a:ext uri="{FF2B5EF4-FFF2-40B4-BE49-F238E27FC236}">
                <a16:creationId xmlns:a16="http://schemas.microsoft.com/office/drawing/2014/main" id="{995967E2-7EB5-4FE7-8F02-052BDBC22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9901507"/>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B8E1-A520-4AC7-9542-34BEA0BD62D2}"/>
              </a:ext>
            </a:extLst>
          </p:cNvPr>
          <p:cNvSpPr>
            <a:spLocks noGrp="1"/>
          </p:cNvSpPr>
          <p:nvPr>
            <p:ph type="title"/>
          </p:nvPr>
        </p:nvSpPr>
        <p:spPr>
          <a:xfrm>
            <a:off x="609600" y="289932"/>
            <a:ext cx="8857785" cy="1223648"/>
          </a:xfrm>
        </p:spPr>
        <p:txBody>
          <a:bodyPr>
            <a:normAutofit/>
          </a:bodyPr>
          <a:lstStyle/>
          <a:p>
            <a:r>
              <a:rPr lang="en-US" sz="3200" dirty="0">
                <a:latin typeface="+mj-lt"/>
              </a:rPr>
              <a:t>HOW CAN THE PARK MINIMIZE OR PREVENT EMPLOYEE EXPOSURE TO CHEMICALS?</a:t>
            </a:r>
          </a:p>
        </p:txBody>
      </p:sp>
      <p:sp>
        <p:nvSpPr>
          <p:cNvPr id="3" name="Content Placeholder 2">
            <a:extLst>
              <a:ext uri="{FF2B5EF4-FFF2-40B4-BE49-F238E27FC236}">
                <a16:creationId xmlns:a16="http://schemas.microsoft.com/office/drawing/2014/main" id="{887A5EE5-16CA-4C9F-81DD-BBACACBB3E46}"/>
              </a:ext>
            </a:extLst>
          </p:cNvPr>
          <p:cNvSpPr>
            <a:spLocks noGrp="1"/>
          </p:cNvSpPr>
          <p:nvPr>
            <p:ph idx="1"/>
          </p:nvPr>
        </p:nvSpPr>
        <p:spPr>
          <a:xfrm>
            <a:off x="609600" y="1708965"/>
            <a:ext cx="9158868" cy="4559756"/>
          </a:xfrm>
        </p:spPr>
        <p:txBody>
          <a:bodyPr/>
          <a:lstStyle/>
          <a:p>
            <a:r>
              <a:rPr lang="en-US" sz="2133" dirty="0">
                <a:latin typeface="+mn-lt"/>
              </a:rPr>
              <a:t>Whenever possible, hazardous chemicals should be replaced with less hazardous options.</a:t>
            </a:r>
          </a:p>
          <a:p>
            <a:r>
              <a:rPr lang="en-US" sz="2133" dirty="0">
                <a:latin typeface="+mn-lt"/>
              </a:rPr>
              <a:t>Employees are to be provided with appropriate PPE when adequate substitute chemicals are not available.</a:t>
            </a:r>
          </a:p>
          <a:p>
            <a:r>
              <a:rPr lang="en-US" sz="2133" dirty="0">
                <a:latin typeface="+mn-lt"/>
              </a:rPr>
              <a:t>Employees are to be trained on where chemicals are located.</a:t>
            </a:r>
          </a:p>
          <a:p>
            <a:r>
              <a:rPr lang="en-US" sz="2133" dirty="0">
                <a:latin typeface="+mn-lt"/>
              </a:rPr>
              <a:t>Chemicals are to be stored in appropriate containers and/or cabinets.</a:t>
            </a:r>
          </a:p>
        </p:txBody>
      </p:sp>
      <p:pic>
        <p:nvPicPr>
          <p:cNvPr id="4" name="Audio 3">
            <a:hlinkClick r:id="" action="ppaction://media"/>
            <a:extLst>
              <a:ext uri="{FF2B5EF4-FFF2-40B4-BE49-F238E27FC236}">
                <a16:creationId xmlns:a16="http://schemas.microsoft.com/office/drawing/2014/main" id="{065B9BAD-A216-4EE8-99BD-9C451EC3A1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5588581"/>
      </p:ext>
    </p:extLst>
  </p:cSld>
  <p:clrMapOvr>
    <a:masterClrMapping/>
  </p:clrMapOvr>
  <mc:AlternateContent xmlns:mc="http://schemas.openxmlformats.org/markup-compatibility/2006" xmlns:p14="http://schemas.microsoft.com/office/powerpoint/2010/main">
    <mc:Choice Requires="p14">
      <p:transition spd="slow" p14:dur="2000" advTm="35443"/>
    </mc:Choice>
    <mc:Fallback xmlns="">
      <p:transition spd="slow" advTm="3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ADEEBA-456F-4698-B489-A12A77024DB0}"/>
              </a:ext>
            </a:extLst>
          </p:cNvPr>
          <p:cNvSpPr>
            <a:spLocks noGrp="1"/>
          </p:cNvSpPr>
          <p:nvPr>
            <p:ph type="title"/>
          </p:nvPr>
        </p:nvSpPr>
        <p:spPr>
          <a:xfrm>
            <a:off x="620020" y="2314133"/>
            <a:ext cx="9114995" cy="1333047"/>
          </a:xfrm>
        </p:spPr>
        <p:txBody>
          <a:bodyPr/>
          <a:lstStyle/>
          <a:p>
            <a:pPr algn="ctr">
              <a:defRPr/>
            </a:pPr>
            <a:r>
              <a:rPr lang="en-US" sz="3200" dirty="0">
                <a:latin typeface="+mj-lt"/>
              </a:rPr>
              <a:t>Chemical Labels</a:t>
            </a:r>
          </a:p>
        </p:txBody>
      </p:sp>
      <p:pic>
        <p:nvPicPr>
          <p:cNvPr id="2" name="Audio 1">
            <a:hlinkClick r:id="" action="ppaction://media"/>
            <a:extLst>
              <a:ext uri="{FF2B5EF4-FFF2-40B4-BE49-F238E27FC236}">
                <a16:creationId xmlns:a16="http://schemas.microsoft.com/office/drawing/2014/main" id="{9283FF6F-263E-40DF-B7AB-0403F6183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71"/>
    </mc:Choice>
    <mc:Fallback xmlns="">
      <p:transition spd="slow" advTm="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78A0D95F6A9D4C981CB7DEA301E529" ma:contentTypeVersion="8" ma:contentTypeDescription="Create a new document." ma:contentTypeScope="" ma:versionID="c3c0e7b9a2aee3522de94f8f708188d2">
  <xsd:schema xmlns:xsd="http://www.w3.org/2001/XMLSchema" xmlns:xs="http://www.w3.org/2001/XMLSchema" xmlns:p="http://schemas.microsoft.com/office/2006/metadata/properties" xmlns:ns3="bb246204-6e1a-40fa-8839-edc8aa23e9aa" xmlns:ns4="91533d2f-feb4-4582-a98a-d8fd99fd9490" targetNamespace="http://schemas.microsoft.com/office/2006/metadata/properties" ma:root="true" ma:fieldsID="15b3add94144508ac6a925c589df4433" ns3:_="" ns4:_="">
    <xsd:import namespace="bb246204-6e1a-40fa-8839-edc8aa23e9aa"/>
    <xsd:import namespace="91533d2f-feb4-4582-a98a-d8fd99fd949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46204-6e1a-40fa-8839-edc8aa23e9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533d2f-feb4-4582-a98a-d8fd99fd949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C39471-0BF7-42A2-AEAF-836D937B7903}">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1533d2f-feb4-4582-a98a-d8fd99fd9490"/>
    <ds:schemaRef ds:uri="http://purl.org/dc/elements/1.1/"/>
    <ds:schemaRef ds:uri="bb246204-6e1a-40fa-8839-edc8aa23e9aa"/>
    <ds:schemaRef ds:uri="http://www.w3.org/XML/1998/namespace"/>
    <ds:schemaRef ds:uri="http://purl.org/dc/dcmitype/"/>
  </ds:schemaRefs>
</ds:datastoreItem>
</file>

<file path=customXml/itemProps2.xml><?xml version="1.0" encoding="utf-8"?>
<ds:datastoreItem xmlns:ds="http://schemas.openxmlformats.org/officeDocument/2006/customXml" ds:itemID="{B6FAD544-B138-44CF-8244-DDC7D633BF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246204-6e1a-40fa-8839-edc8aa23e9aa"/>
    <ds:schemaRef ds:uri="91533d2f-feb4-4582-a98a-d8fd99fd9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B2EB85-95E9-48DF-97D1-A30CFE0D2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13207</TotalTime>
  <Words>2934</Words>
  <Application>Microsoft Office PowerPoint</Application>
  <PresentationFormat>Widescreen</PresentationFormat>
  <Paragraphs>277</Paragraphs>
  <Slides>46</Slides>
  <Notes>2</Notes>
  <HiddenSlides>0</HiddenSlides>
  <MMClips>38</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5" baseType="lpstr">
      <vt:lpstr>Arial</vt:lpstr>
      <vt:lpstr>Calibri</vt:lpstr>
      <vt:lpstr>Trebuchet MS</vt:lpstr>
      <vt:lpstr>Wingdings</vt:lpstr>
      <vt:lpstr>Wingdings 2</vt:lpstr>
      <vt:lpstr>Wingdings 3</vt:lpstr>
      <vt:lpstr>Facet</vt:lpstr>
      <vt:lpstr>Acrobat Document</vt:lpstr>
      <vt:lpstr>Worksheet</vt:lpstr>
      <vt:lpstr>Hazard Communications</vt:lpstr>
      <vt:lpstr>What is Hazard Communications?</vt:lpstr>
      <vt:lpstr>Are All Chemicals Hazardous?</vt:lpstr>
      <vt:lpstr>Written Program and SDS Location</vt:lpstr>
      <vt:lpstr>Where Can You Find Chemicals and How Likely are You to be Exposed to Them?</vt:lpstr>
      <vt:lpstr>How Can You Tell If There’s Been a Release of Hazardous Chemicals?</vt:lpstr>
      <vt:lpstr>WHAT SHOULD YOU DO IN THE CASE OF CHEMICAL EXPOSURE?</vt:lpstr>
      <vt:lpstr>HOW CAN THE PARK MINIMIZE OR PREVENT EMPLOYEE EXPOSURE TO CHEMICALS?</vt:lpstr>
      <vt:lpstr>Chemical Labels</vt:lpstr>
      <vt:lpstr>All Chemicals Must Be  Properly Labeled</vt:lpstr>
      <vt:lpstr>Required Label Content</vt:lpstr>
      <vt:lpstr>Product Identifier</vt:lpstr>
      <vt:lpstr>Signal Words</vt:lpstr>
      <vt:lpstr>Hazard Statements</vt:lpstr>
      <vt:lpstr>Precautionary Statements</vt:lpstr>
      <vt:lpstr>Proper Labeling </vt:lpstr>
      <vt:lpstr>Safety Data Sheets (SDS)</vt:lpstr>
      <vt:lpstr>All Chemicals Must Have a Safety Data Sheet (SDS)</vt:lpstr>
      <vt:lpstr>All Chemicals Must Have a Safety Data Sheet (SDS)</vt:lpstr>
      <vt:lpstr>All Chemicals Must Have a Safety Data Sheet (SDS)</vt:lpstr>
      <vt:lpstr>All Chemicals Must Have a Safety Data Sheet (SDS)</vt:lpstr>
      <vt:lpstr>All Chemicals Must Have a Safety Data Sheet (SDS)</vt:lpstr>
      <vt:lpstr>All Chemicals Must Have a Safety Data Sheet (SDS)</vt:lpstr>
      <vt:lpstr>All Chemicals Must Have a Safety Data Sheet (SDS)</vt:lpstr>
      <vt:lpstr>HAZARD RATING SYSTEMS</vt:lpstr>
      <vt:lpstr>NFPA LABEL</vt:lpstr>
      <vt:lpstr>HMIS LABEL</vt:lpstr>
      <vt:lpstr>Personal Protective Equipment</vt:lpstr>
      <vt:lpstr>Personal Protective Equipment (PPE)</vt:lpstr>
      <vt:lpstr>ALL HAZARDOUS CHEMICALS MUST BE PROPERLY STORED</vt:lpstr>
      <vt:lpstr>HAZARDOUS MATERIALS CONTAINER REQUIREMENTS</vt:lpstr>
      <vt:lpstr>CONTAINERS CONT.</vt:lpstr>
      <vt:lpstr>HAZARDOUS MATERIALS STORAGE  INFORMATION</vt:lpstr>
      <vt:lpstr>STORAGE CONT.</vt:lpstr>
      <vt:lpstr>PROCEDURES FOR CHEMICAL SPILL &amp; MATERIAL RELEASE</vt:lpstr>
      <vt:lpstr>EMERGENCY PROCEDURES CONTINUED</vt:lpstr>
      <vt:lpstr>PROCEDURES FOR CHEMICAL SPILL &amp; MATERIAL RELEASE</vt:lpstr>
      <vt:lpstr>First Aid</vt:lpstr>
      <vt:lpstr>Chemical Exposure</vt:lpstr>
      <vt:lpstr>First Aid for Chemical Exposure</vt:lpstr>
      <vt:lpstr>First Aid for Chemical Exposure (continued)</vt:lpstr>
      <vt:lpstr>First Aid for Chemical Exposure (continued)</vt:lpstr>
      <vt:lpstr>Eyewash Stations</vt:lpstr>
      <vt:lpstr>When to seek medical assistance</vt:lpstr>
      <vt:lpstr>Call 9-1-1 if . . . . . </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L. Mason</dc:creator>
  <cp:keywords>hazcom, program, communication, calosha, hazard</cp:keywords>
  <cp:lastModifiedBy>Vanessa L. Mason</cp:lastModifiedBy>
  <cp:revision>8</cp:revision>
  <dcterms:created xsi:type="dcterms:W3CDTF">2021-11-05T17:54:03Z</dcterms:created>
  <dcterms:modified xsi:type="dcterms:W3CDTF">2023-03-24T15:25:07Z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0x010100A278A0D95F6A9D4C981CB7DEA301E529</vt:lpwstr>
  </property>
</Properties>
</file>